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8" r:id="rId2"/>
    <p:sldId id="357" r:id="rId3"/>
    <p:sldId id="355" r:id="rId4"/>
    <p:sldId id="358" r:id="rId5"/>
    <p:sldId id="356" r:id="rId6"/>
    <p:sldId id="361" r:id="rId7"/>
    <p:sldId id="362" r:id="rId8"/>
    <p:sldId id="363" r:id="rId9"/>
    <p:sldId id="364" r:id="rId10"/>
    <p:sldId id="340" r:id="rId11"/>
    <p:sldId id="341" r:id="rId12"/>
    <p:sldId id="342" r:id="rId13"/>
    <p:sldId id="344" r:id="rId14"/>
    <p:sldId id="343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4" r:id="rId23"/>
    <p:sldId id="359" r:id="rId24"/>
    <p:sldId id="360" r:id="rId25"/>
    <p:sldId id="33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9" autoAdjust="0"/>
    <p:restoredTop sz="94660"/>
  </p:normalViewPr>
  <p:slideViewPr>
    <p:cSldViewPr>
      <p:cViewPr varScale="1">
        <p:scale>
          <a:sx n="47" d="100"/>
          <a:sy n="47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3D471-09F1-4122-9C04-C952EC82FE2B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65371-47B8-4D4E-A6D4-91C81A920D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6B3A4-4DCF-4E73-A874-4C03C3B5A2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3DF08-8F21-4729-BF21-3E72F7E18FE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0001-759F-4758-8205-4C37371AA3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3DF08-8F21-4729-BF21-3E72F7E18FE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BDEC-4824-4A5A-890A-CDBAB3477F4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二零一二年二月七日星期二</a:t>
            </a:r>
            <a:endParaRPr lang="en-US" sz="3600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990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现在做 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(Do Now)</a:t>
            </a:r>
            <a:endParaRPr lang="en-US" sz="2800" dirty="0">
              <a:latin typeface="+mj-lt"/>
            </a:endParaRPr>
          </a:p>
        </p:txBody>
      </p:sp>
      <p:pic>
        <p:nvPicPr>
          <p:cNvPr id="7" name="Picture 2" descr="C:\Users\Owner\AppData\Local\Microsoft\Windows\Temporary Internet Files\Content.IE5\7Q01VO79\MCj0325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216787" cy="14349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905000"/>
            <a:ext cx="8763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把作业放在</a:t>
            </a:r>
            <a:r>
              <a:rPr lang="zh-CN" altLang="en-US" sz="3600" u="sng" dirty="0" smtClean="0">
                <a:latin typeface="DFKai-SB" pitchFamily="65" charset="-120"/>
                <a:ea typeface="DFKai-SB" pitchFamily="65" charset="-120"/>
              </a:rPr>
              <a:t>作业</a:t>
            </a:r>
            <a:r>
              <a:rPr lang="en-US" altLang="zh-CN" sz="3600" u="sng" dirty="0" smtClean="0">
                <a:latin typeface="+mj-lt"/>
                <a:ea typeface="DFKai-SB" pitchFamily="65" charset="-120"/>
              </a:rPr>
              <a:t>tray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里面：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marL="514350" indent="-514350"/>
            <a:r>
              <a:rPr lang="en-US" altLang="zh-CN" sz="2800" dirty="0" smtClean="0"/>
              <a:t>	U3B</a:t>
            </a:r>
            <a:r>
              <a:rPr lang="zh-CN" altLang="en-US" sz="2800" dirty="0" smtClean="0"/>
              <a:t> </a:t>
            </a:r>
            <a:r>
              <a:rPr lang="en-US" altLang="zh-CN" sz="2800" dirty="0" err="1" smtClean="0"/>
              <a:t>vocab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writing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2.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准备中国新年小考</a:t>
            </a:r>
            <a:r>
              <a:rPr lang="en-US" altLang="zh-CN" sz="2800" dirty="0" smtClean="0"/>
              <a:t>( prepare for CNY quiz)</a:t>
            </a:r>
            <a:r>
              <a:rPr lang="en-US" sz="28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733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小考三分钟以后开始 </a:t>
            </a:r>
            <a:r>
              <a:rPr lang="en-US" altLang="zh-CN" sz="2000" dirty="0" smtClean="0">
                <a:latin typeface="+mj-lt"/>
                <a:ea typeface="DFKai-SB" pitchFamily="65" charset="-120"/>
              </a:rPr>
              <a:t>(quiz will start in 3 minutes)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U3A/B Review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Greetings; ask about friend’s recent </a:t>
            </a:r>
            <a:r>
              <a:rPr lang="en-US" dirty="0" err="1"/>
              <a:t>Chn</a:t>
            </a:r>
            <a:r>
              <a:rPr lang="en-US" dirty="0"/>
              <a:t> test</a:t>
            </a:r>
          </a:p>
          <a:p>
            <a:r>
              <a:rPr lang="en-US" dirty="0"/>
              <a:t>Talk about what you are doing right now</a:t>
            </a:r>
          </a:p>
          <a:p>
            <a:r>
              <a:rPr lang="en-US" dirty="0"/>
              <a:t>Invite friend to have lunch and discuss which restaurant you would like to go, what time to meet, and where to meet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Greetings; ask about friend’s recent Chn test</a:t>
            </a:r>
            <a:br>
              <a:rPr lang="en-US" sz="3200">
                <a:solidFill>
                  <a:schemeClr val="tx1"/>
                </a:solidFill>
              </a:rPr>
            </a:b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dirty="0">
                <a:solidFill>
                  <a:schemeClr val="accent2"/>
                </a:solidFill>
              </a:rPr>
              <a:t>A:	</a:t>
            </a:r>
            <a:r>
              <a:rPr lang="zh-CN" altLang="en-US" sz="4000" b="1" dirty="0">
                <a:solidFill>
                  <a:schemeClr val="accent2"/>
                </a:solidFill>
                <a:ea typeface="宋体" pitchFamily="2" charset="-122"/>
              </a:rPr>
              <a:t>你中文考试考得怎么样</a:t>
            </a:r>
            <a:r>
              <a:rPr lang="en-US" altLang="zh-CN" sz="4000" b="1" dirty="0">
                <a:solidFill>
                  <a:schemeClr val="accent2"/>
                </a:solidFill>
                <a:ea typeface="宋体" pitchFamily="2" charset="-122"/>
              </a:rPr>
              <a:t>?	</a:t>
            </a:r>
          </a:p>
          <a:p>
            <a:pPr>
              <a:buFontTx/>
              <a:buNone/>
            </a:pPr>
            <a:endParaRPr lang="en-US" altLang="zh-CN" sz="4000" b="1" dirty="0">
              <a:ea typeface="宋体" pitchFamily="2" charset="-122"/>
            </a:endParaRPr>
          </a:p>
          <a:p>
            <a:pPr>
              <a:buFontTx/>
              <a:buNone/>
            </a:pPr>
            <a:r>
              <a:rPr lang="en-US" altLang="zh-CN" sz="4000" b="1" dirty="0">
                <a:solidFill>
                  <a:srgbClr val="FF3300"/>
                </a:solidFill>
                <a:ea typeface="宋体" pitchFamily="2" charset="-122"/>
              </a:rPr>
              <a:t>B: 	</a:t>
            </a:r>
            <a:r>
              <a:rPr lang="zh-CN" altLang="en-US" sz="4000" b="1" dirty="0">
                <a:solidFill>
                  <a:srgbClr val="FF3300"/>
                </a:solidFill>
                <a:ea typeface="宋体" pitchFamily="2" charset="-122"/>
              </a:rPr>
              <a:t>我中文考试</a:t>
            </a:r>
            <a:r>
              <a:rPr lang="zh-CN" altLang="en-US" sz="4000" b="1" dirty="0" smtClean="0">
                <a:solidFill>
                  <a:srgbClr val="FF3300"/>
                </a:solidFill>
                <a:ea typeface="宋体" pitchFamily="2" charset="-122"/>
              </a:rPr>
              <a:t>考得 </a:t>
            </a:r>
            <a:r>
              <a:rPr lang="zh-CN" altLang="en-US" sz="4000" b="1" u="sng" dirty="0">
                <a:solidFill>
                  <a:srgbClr val="FF3300"/>
                </a:solidFill>
                <a:ea typeface="宋体" pitchFamily="2" charset="-122"/>
              </a:rPr>
              <a:t>很好 </a:t>
            </a:r>
            <a:r>
              <a:rPr lang="en-US" altLang="zh-CN" sz="4000" b="1" u="sng" dirty="0">
                <a:solidFill>
                  <a:srgbClr val="FF3300"/>
                </a:solidFill>
                <a:ea typeface="宋体" pitchFamily="2" charset="-122"/>
              </a:rPr>
              <a:t>/ </a:t>
            </a:r>
            <a:r>
              <a:rPr lang="zh-CN" altLang="en-US" sz="4000" b="1" u="sng" dirty="0">
                <a:solidFill>
                  <a:srgbClr val="FF3300"/>
                </a:solidFill>
                <a:ea typeface="宋体" pitchFamily="2" charset="-122"/>
              </a:rPr>
              <a:t>不好 </a:t>
            </a:r>
            <a:r>
              <a:rPr lang="en-US" altLang="zh-CN" sz="4000" b="1" u="sng" dirty="0">
                <a:solidFill>
                  <a:srgbClr val="FF3300"/>
                </a:solidFill>
                <a:ea typeface="宋体" pitchFamily="2" charset="-122"/>
              </a:rPr>
              <a:t>/ </a:t>
            </a:r>
          </a:p>
          <a:p>
            <a:pPr>
              <a:buFontTx/>
              <a:buNone/>
            </a:pPr>
            <a:r>
              <a:rPr lang="zh-CN" altLang="en-US" sz="4000" b="1" dirty="0">
                <a:solidFill>
                  <a:srgbClr val="FF3300"/>
                </a:solidFill>
                <a:ea typeface="宋体" pitchFamily="2" charset="-122"/>
              </a:rPr>
              <a:t>		</a:t>
            </a:r>
            <a:r>
              <a:rPr lang="zh-CN" altLang="en-US" sz="4000" b="1" u="sng" dirty="0">
                <a:solidFill>
                  <a:srgbClr val="FF3300"/>
                </a:solidFill>
                <a:ea typeface="宋体" pitchFamily="2" charset="-122"/>
              </a:rPr>
              <a:t>马马虎虎 </a:t>
            </a:r>
            <a:r>
              <a:rPr lang="en-US" altLang="zh-CN" sz="4000" b="1" u="sng" dirty="0">
                <a:solidFill>
                  <a:srgbClr val="FF3300"/>
                </a:solidFill>
                <a:ea typeface="宋体" pitchFamily="2" charset="-122"/>
              </a:rPr>
              <a:t>/ </a:t>
            </a:r>
            <a:r>
              <a:rPr lang="zh-CN" altLang="en-US" sz="4000" b="1" u="sng" dirty="0">
                <a:solidFill>
                  <a:srgbClr val="FF3300"/>
                </a:solidFill>
                <a:ea typeface="宋体" pitchFamily="2" charset="-122"/>
              </a:rPr>
              <a:t>还可以。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Invite the friend to have lunch.</a:t>
            </a:r>
            <a:r>
              <a:rPr lang="en-US" altLang="zh-CN">
                <a:ea typeface="宋体" pitchFamily="2" charset="-122"/>
              </a:rPr>
              <a:t> </a:t>
            </a:r>
            <a:endParaRPr lang="en-US"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dirty="0">
                <a:solidFill>
                  <a:schemeClr val="accent2"/>
                </a:solidFill>
              </a:rPr>
              <a:t>A:	</a:t>
            </a:r>
            <a:r>
              <a:rPr lang="en-US" sz="4000" b="1" dirty="0" err="1">
                <a:solidFill>
                  <a:schemeClr val="accent2"/>
                </a:solidFill>
              </a:rPr>
              <a:t>你跟</a:t>
            </a:r>
            <a:r>
              <a:rPr lang="en-US" sz="4000" b="1" dirty="0">
                <a:solidFill>
                  <a:schemeClr val="accent2"/>
                </a:solidFill>
              </a:rPr>
              <a:t> </a:t>
            </a:r>
            <a:r>
              <a:rPr lang="en-US" sz="4000" b="1" u="sng" dirty="0">
                <a:solidFill>
                  <a:schemeClr val="accent2"/>
                </a:solidFill>
              </a:rPr>
              <a:t>我/</a:t>
            </a:r>
            <a:r>
              <a:rPr lang="en-US" sz="4000" b="1" u="sng" dirty="0" err="1">
                <a:solidFill>
                  <a:schemeClr val="accent2"/>
                </a:solidFill>
              </a:rPr>
              <a:t>我们</a:t>
            </a:r>
            <a:r>
              <a:rPr lang="en-US" sz="4000" b="1" u="sng" dirty="0">
                <a:solidFill>
                  <a:schemeClr val="accent2"/>
                </a:solidFill>
              </a:rPr>
              <a:t>/我和3rd person</a:t>
            </a:r>
            <a:r>
              <a:rPr lang="en-US" sz="4000" b="1" dirty="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chemeClr val="accent2"/>
                </a:solidFill>
              </a:rPr>
              <a:t>		</a:t>
            </a:r>
            <a:r>
              <a:rPr lang="en-US" sz="4000" b="1" dirty="0" err="1">
                <a:solidFill>
                  <a:schemeClr val="accent2"/>
                </a:solidFill>
              </a:rPr>
              <a:t>一起吃午饭，</a:t>
            </a:r>
            <a:r>
              <a:rPr lang="en-US" sz="4000" b="1" u="sng" dirty="0" err="1">
                <a:solidFill>
                  <a:schemeClr val="accent2"/>
                </a:solidFill>
              </a:rPr>
              <a:t>怎么样</a:t>
            </a:r>
            <a:r>
              <a:rPr lang="en-US" sz="4000" b="1" u="sng" dirty="0">
                <a:solidFill>
                  <a:schemeClr val="accent2"/>
                </a:solidFill>
              </a:rPr>
              <a:t> / </a:t>
            </a:r>
            <a:r>
              <a:rPr lang="en-US" sz="4000" b="1" u="sng" dirty="0" err="1">
                <a:solidFill>
                  <a:schemeClr val="accent2"/>
                </a:solidFill>
              </a:rPr>
              <a:t>你有空吗</a:t>
            </a:r>
            <a:r>
              <a:rPr lang="en-US" sz="4000" b="1" dirty="0">
                <a:solidFill>
                  <a:schemeClr val="accent2"/>
                </a:solidFill>
              </a:rPr>
              <a:t>？</a:t>
            </a:r>
          </a:p>
          <a:p>
            <a:pPr>
              <a:buFontTx/>
              <a:buNone/>
            </a:pPr>
            <a:endParaRPr lang="en-US" sz="4000" b="1" dirty="0"/>
          </a:p>
          <a:p>
            <a:pPr>
              <a:buFontTx/>
              <a:buNone/>
            </a:pPr>
            <a:r>
              <a:rPr lang="en-US" sz="4000" b="1" dirty="0">
                <a:solidFill>
                  <a:srgbClr val="FF3300"/>
                </a:solidFill>
              </a:rPr>
              <a:t>B:	</a:t>
            </a:r>
            <a:r>
              <a:rPr lang="zh-CN" altLang="en-US" sz="4000" b="1" dirty="0">
                <a:solidFill>
                  <a:srgbClr val="FF3300"/>
                </a:solidFill>
                <a:ea typeface="宋体" pitchFamily="2" charset="-122"/>
              </a:rPr>
              <a:t>好啊。</a:t>
            </a:r>
            <a:r>
              <a:rPr lang="en-US" altLang="zh-CN" sz="4000" b="1" dirty="0">
                <a:solidFill>
                  <a:srgbClr val="FF3300"/>
                </a:solidFill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Talk about what you are doing right now</a:t>
            </a:r>
            <a:br>
              <a:rPr lang="en-US" sz="3200">
                <a:solidFill>
                  <a:schemeClr val="tx1"/>
                </a:solidFill>
              </a:rPr>
            </a:b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35975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dirty="0">
                <a:solidFill>
                  <a:schemeClr val="accent2"/>
                </a:solidFill>
              </a:rPr>
              <a:t>A:	</a:t>
            </a:r>
            <a:r>
              <a:rPr lang="en-US" sz="4000" b="1" dirty="0" err="1">
                <a:solidFill>
                  <a:schemeClr val="accent2"/>
                </a:solidFill>
              </a:rPr>
              <a:t>你正在做什么</a:t>
            </a:r>
            <a:r>
              <a:rPr lang="en-US" sz="4000" b="1" dirty="0">
                <a:solidFill>
                  <a:schemeClr val="accent2"/>
                </a:solidFill>
              </a:rPr>
              <a:t>？</a:t>
            </a:r>
          </a:p>
          <a:p>
            <a:pPr>
              <a:buFontTx/>
              <a:buNone/>
            </a:pPr>
            <a:endParaRPr lang="en-US" sz="40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4000" b="1" dirty="0">
                <a:solidFill>
                  <a:srgbClr val="FF3300"/>
                </a:solidFill>
              </a:rPr>
              <a:t>B: 	</a:t>
            </a:r>
            <a:r>
              <a:rPr lang="en-US" sz="4000" b="1" dirty="0" err="1" smtClean="0">
                <a:solidFill>
                  <a:srgbClr val="FF3300"/>
                </a:solidFill>
              </a:rPr>
              <a:t>我正在</a:t>
            </a:r>
            <a:r>
              <a:rPr lang="en-US" sz="4000" b="1" dirty="0" smtClean="0">
                <a:solidFill>
                  <a:srgbClr val="FF3300"/>
                </a:solidFill>
              </a:rPr>
              <a:t> </a:t>
            </a:r>
            <a:r>
              <a:rPr lang="en-US" sz="3000" b="1" u="sng" dirty="0">
                <a:solidFill>
                  <a:srgbClr val="FF3300"/>
                </a:solidFill>
              </a:rPr>
              <a:t>activity</a:t>
            </a:r>
            <a:r>
              <a:rPr lang="en-US" sz="4000" b="1" dirty="0">
                <a:solidFill>
                  <a:srgbClr val="FF3300"/>
                </a:solidFill>
              </a:rPr>
              <a:t>。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rgbClr val="FF3300"/>
                </a:solidFill>
              </a:rPr>
              <a:t>OR	</a:t>
            </a:r>
            <a:r>
              <a:rPr lang="en-US" sz="4000" b="1" dirty="0" err="1" smtClean="0">
                <a:solidFill>
                  <a:srgbClr val="FF3300"/>
                </a:solidFill>
              </a:rPr>
              <a:t>我跟</a:t>
            </a:r>
            <a:r>
              <a:rPr lang="en-US" sz="3000" b="1" u="sng" dirty="0" err="1">
                <a:solidFill>
                  <a:srgbClr val="FF3300"/>
                </a:solidFill>
              </a:rPr>
              <a:t>someone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一起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3000" b="1" u="sng" dirty="0">
                <a:solidFill>
                  <a:srgbClr val="FF3300"/>
                </a:solidFill>
              </a:rPr>
              <a:t>activity</a:t>
            </a:r>
            <a:r>
              <a:rPr lang="en-US" sz="4000" b="1" dirty="0">
                <a:solidFill>
                  <a:srgbClr val="FF33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500" dirty="0"/>
              <a:t>Where to eat? When? Where to meet?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8237"/>
            <a:ext cx="8686800" cy="1800225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dirty="0">
                <a:solidFill>
                  <a:srgbClr val="FF3300"/>
                </a:solidFill>
              </a:rPr>
              <a:t>B:	</a:t>
            </a:r>
            <a:r>
              <a:rPr lang="en-US" sz="4000" b="1" dirty="0" err="1">
                <a:solidFill>
                  <a:srgbClr val="FF3300"/>
                </a:solidFill>
              </a:rPr>
              <a:t>吃什么菜</a:t>
            </a:r>
            <a:r>
              <a:rPr lang="en-US" sz="4000" b="1" dirty="0">
                <a:solidFill>
                  <a:srgbClr val="FF3300"/>
                </a:solidFill>
              </a:rPr>
              <a:t>？ or </a:t>
            </a:r>
            <a:r>
              <a:rPr lang="en-US" sz="4000" b="1" dirty="0" err="1">
                <a:solidFill>
                  <a:srgbClr val="FF3300"/>
                </a:solidFill>
              </a:rPr>
              <a:t>在哪个餐厅</a:t>
            </a:r>
            <a:r>
              <a:rPr lang="en-US" sz="4000" b="1" dirty="0">
                <a:solidFill>
                  <a:srgbClr val="FF3300"/>
                </a:solidFill>
              </a:rPr>
              <a:t>？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chemeClr val="accent2"/>
                </a:solidFill>
              </a:rPr>
              <a:t>A:	吃 </a:t>
            </a:r>
            <a:r>
              <a:rPr lang="en-US" sz="4000" b="1" u="sng" dirty="0">
                <a:solidFill>
                  <a:schemeClr val="accent2"/>
                </a:solidFill>
              </a:rPr>
              <a:t>country</a:t>
            </a:r>
            <a:r>
              <a:rPr lang="en-US" sz="4000" b="1" dirty="0">
                <a:solidFill>
                  <a:schemeClr val="accent2"/>
                </a:solidFill>
              </a:rPr>
              <a:t> 菜</a:t>
            </a:r>
            <a:r>
              <a:rPr lang="en-US" altLang="zh-CN" sz="4000" b="1" dirty="0">
                <a:solidFill>
                  <a:schemeClr val="accent2"/>
                </a:solidFill>
                <a:ea typeface="宋体" pitchFamily="2" charset="-122"/>
              </a:rPr>
              <a:t>. </a:t>
            </a:r>
            <a:r>
              <a:rPr lang="en-US" sz="4000" b="1" dirty="0">
                <a:solidFill>
                  <a:schemeClr val="accent2"/>
                </a:solidFill>
              </a:rPr>
              <a:t>or 在 </a:t>
            </a:r>
            <a:r>
              <a:rPr lang="en-US" sz="4000" b="1" u="sng" dirty="0">
                <a:solidFill>
                  <a:schemeClr val="accent2"/>
                </a:solidFill>
              </a:rPr>
              <a:t>name</a:t>
            </a:r>
            <a:r>
              <a:rPr lang="en-US" sz="4000" b="1" dirty="0">
                <a:solidFill>
                  <a:schemeClr val="accent2"/>
                </a:solidFill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</a:rPr>
              <a:t>餐厅</a:t>
            </a:r>
            <a:r>
              <a:rPr lang="en-US" sz="4000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2667000"/>
            <a:ext cx="86868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 b="1" dirty="0">
                <a:solidFill>
                  <a:srgbClr val="FF3300"/>
                </a:solidFill>
              </a:rPr>
              <a:t>B:	</a:t>
            </a:r>
            <a:r>
              <a:rPr lang="zh-CN" altLang="en-US" sz="4000" b="1" dirty="0">
                <a:solidFill>
                  <a:srgbClr val="FF3300"/>
                </a:solidFill>
                <a:ea typeface="宋体" pitchFamily="2" charset="-122"/>
              </a:rPr>
              <a:t>什么时候？</a:t>
            </a: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solidFill>
                  <a:schemeClr val="accent2"/>
                </a:solidFill>
              </a:rPr>
              <a:t>A:	Time.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7200" y="4191000"/>
            <a:ext cx="86868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 b="1" dirty="0">
                <a:solidFill>
                  <a:srgbClr val="FF3300"/>
                </a:solidFill>
              </a:rPr>
              <a:t>B:	</a:t>
            </a:r>
            <a:r>
              <a:rPr lang="zh-CN" altLang="en-US" sz="4000" b="1" dirty="0">
                <a:solidFill>
                  <a:srgbClr val="FF3300"/>
                </a:solidFill>
                <a:ea typeface="宋体" pitchFamily="2" charset="-122"/>
              </a:rPr>
              <a:t>在哪儿见面？</a:t>
            </a: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solidFill>
                  <a:schemeClr val="accent2"/>
                </a:solidFill>
              </a:rPr>
              <a:t>A:	</a:t>
            </a:r>
            <a:r>
              <a:rPr lang="zh-CN" altLang="en-US" sz="4000" b="1" dirty="0">
                <a:solidFill>
                  <a:schemeClr val="accent2"/>
                </a:solidFill>
                <a:ea typeface="宋体" pitchFamily="2" charset="-122"/>
              </a:rPr>
              <a:t>在</a:t>
            </a:r>
            <a:r>
              <a:rPr lang="zh-CN" altLang="en-US" sz="4000" b="1" u="sng" dirty="0">
                <a:solidFill>
                  <a:schemeClr val="accent2"/>
                </a:solidFill>
                <a:ea typeface="宋体" pitchFamily="2" charset="-122"/>
              </a:rPr>
              <a:t>学校</a:t>
            </a:r>
            <a:r>
              <a:rPr lang="en-US" altLang="zh-CN" sz="4000" b="1" u="sng" dirty="0">
                <a:solidFill>
                  <a:schemeClr val="accent2"/>
                </a:solidFill>
                <a:ea typeface="宋体" pitchFamily="2" charset="-122"/>
              </a:rPr>
              <a:t>/</a:t>
            </a:r>
            <a:r>
              <a:rPr lang="zh-CN" altLang="en-US" sz="4000" b="1" u="sng" dirty="0">
                <a:solidFill>
                  <a:schemeClr val="accent2"/>
                </a:solidFill>
                <a:ea typeface="宋体" pitchFamily="2" charset="-122"/>
              </a:rPr>
              <a:t>餐厅</a:t>
            </a:r>
            <a:r>
              <a:rPr lang="zh-CN" altLang="en-US" sz="4000" b="1" dirty="0">
                <a:solidFill>
                  <a:schemeClr val="accent2"/>
                </a:solidFill>
                <a:ea typeface="宋体" pitchFamily="2" charset="-122"/>
              </a:rPr>
              <a:t> 门口见面。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Greetings; ask where your friend is right now</a:t>
            </a:r>
          </a:p>
          <a:p>
            <a:r>
              <a:rPr lang="en-US"/>
              <a:t>Leave a short msg with the person who asnwered the phone (invite your friend to review Chn in the library, to watch a movie, or to attend a concert/b-day part, etc.)</a:t>
            </a:r>
          </a:p>
          <a:p>
            <a:r>
              <a:rPr lang="en-US"/>
              <a:t>Chat about your school life for awhile.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Greetings; ask where your friend is right now</a:t>
            </a:r>
            <a:br>
              <a:rPr lang="en-US" sz="3200">
                <a:solidFill>
                  <a:schemeClr val="tx1"/>
                </a:solidFill>
              </a:rPr>
            </a:b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z="4000" b="1">
                <a:solidFill>
                  <a:schemeClr val="accent2"/>
                </a:solidFill>
                <a:ea typeface="宋体" pitchFamily="2" charset="-122"/>
              </a:rPr>
              <a:t>A: 	</a:t>
            </a:r>
            <a:r>
              <a:rPr lang="zh-CN" altLang="en-US" sz="4000" b="1">
                <a:solidFill>
                  <a:schemeClr val="accent2"/>
                </a:solidFill>
                <a:ea typeface="宋体" pitchFamily="2" charset="-122"/>
              </a:rPr>
              <a:t>请问，</a:t>
            </a:r>
            <a:r>
              <a:rPr lang="en-US" altLang="zh-CN" sz="4000" b="1" u="sng">
                <a:solidFill>
                  <a:schemeClr val="accent2"/>
                </a:solidFill>
                <a:ea typeface="宋体" pitchFamily="2" charset="-122"/>
              </a:rPr>
              <a:t>someone</a:t>
            </a:r>
            <a:r>
              <a:rPr lang="en-US" altLang="zh-CN" sz="4000" b="1">
                <a:solidFill>
                  <a:schemeClr val="accent2"/>
                </a:solidFill>
                <a:ea typeface="宋体" pitchFamily="2" charset="-122"/>
              </a:rPr>
              <a:t> </a:t>
            </a:r>
            <a:r>
              <a:rPr lang="zh-CN" altLang="en-US" sz="4000" b="1">
                <a:solidFill>
                  <a:schemeClr val="accent2"/>
                </a:solidFill>
                <a:ea typeface="宋体" pitchFamily="2" charset="-122"/>
              </a:rPr>
              <a:t>在吗</a:t>
            </a:r>
            <a:r>
              <a:rPr lang="en-US" altLang="zh-CN" sz="4000" b="1">
                <a:solidFill>
                  <a:schemeClr val="accent2"/>
                </a:solidFill>
                <a:ea typeface="宋体" pitchFamily="2" charset="-122"/>
              </a:rPr>
              <a:t>?	</a:t>
            </a:r>
            <a:r>
              <a:rPr lang="en-US" altLang="zh-CN" sz="4000" b="1">
                <a:ea typeface="宋体" pitchFamily="2" charset="-122"/>
              </a:rPr>
              <a:t>	</a:t>
            </a:r>
          </a:p>
          <a:p>
            <a:pPr>
              <a:buFontTx/>
              <a:buNone/>
            </a:pPr>
            <a:r>
              <a:rPr lang="en-US" altLang="zh-CN" sz="4000" b="1">
                <a:solidFill>
                  <a:srgbClr val="FF3300"/>
                </a:solidFill>
                <a:ea typeface="宋体" pitchFamily="2" charset="-122"/>
              </a:rPr>
              <a:t>B: 	</a:t>
            </a:r>
            <a:r>
              <a:rPr lang="zh-CN" altLang="en-US" sz="4000" b="1" u="sng">
                <a:solidFill>
                  <a:srgbClr val="FF3300"/>
                </a:solidFill>
                <a:ea typeface="宋体" pitchFamily="2" charset="-122"/>
              </a:rPr>
              <a:t>他 </a:t>
            </a:r>
            <a:r>
              <a:rPr lang="en-US" altLang="zh-CN" sz="4000" b="1" u="sng">
                <a:solidFill>
                  <a:srgbClr val="FF3300"/>
                </a:solidFill>
                <a:ea typeface="宋体" pitchFamily="2" charset="-122"/>
              </a:rPr>
              <a:t>/ </a:t>
            </a:r>
            <a:r>
              <a:rPr lang="zh-CN" altLang="en-US" sz="4000" b="1" u="sng">
                <a:solidFill>
                  <a:srgbClr val="FF3300"/>
                </a:solidFill>
                <a:ea typeface="宋体" pitchFamily="2" charset="-122"/>
              </a:rPr>
              <a:t>她</a:t>
            </a:r>
            <a:r>
              <a:rPr lang="zh-CN" altLang="en-US" sz="4000" b="1">
                <a:solidFill>
                  <a:srgbClr val="FF3300"/>
                </a:solidFill>
                <a:ea typeface="宋体" pitchFamily="2" charset="-122"/>
              </a:rPr>
              <a:t> 不在。请问您是哪位？	有什么事？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675687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A: </a:t>
            </a:r>
            <a:r>
              <a:rPr lang="zh-CN" altLang="en-US" sz="3600" b="1" dirty="0">
                <a:solidFill>
                  <a:schemeClr val="accent2"/>
                </a:solidFill>
                <a:ea typeface="宋体" pitchFamily="2" charset="-122"/>
              </a:rPr>
              <a:t>我是他 </a:t>
            </a:r>
            <a:r>
              <a:rPr lang="en-US" altLang="zh-CN" sz="3600" b="1" dirty="0">
                <a:solidFill>
                  <a:schemeClr val="accent2"/>
                </a:solidFill>
                <a:ea typeface="宋体" pitchFamily="2" charset="-122"/>
              </a:rPr>
              <a:t>/ </a:t>
            </a:r>
            <a:r>
              <a:rPr lang="zh-CN" altLang="en-US" sz="3600" b="1" dirty="0">
                <a:solidFill>
                  <a:schemeClr val="accent2"/>
                </a:solidFill>
                <a:ea typeface="宋体" pitchFamily="2" charset="-122"/>
              </a:rPr>
              <a:t>她的 </a:t>
            </a:r>
            <a:r>
              <a:rPr lang="en-US" altLang="zh-CN" sz="3600" b="1" u="sng" dirty="0">
                <a:solidFill>
                  <a:schemeClr val="accent2"/>
                </a:solidFill>
                <a:ea typeface="宋体" pitchFamily="2" charset="-122"/>
              </a:rPr>
              <a:t>relationship</a:t>
            </a:r>
            <a:r>
              <a:rPr lang="en-US" altLang="zh-CN" sz="3600" b="1" dirty="0">
                <a:solidFill>
                  <a:schemeClr val="accent2"/>
                </a:solidFill>
                <a:ea typeface="宋体" pitchFamily="2" charset="-122"/>
              </a:rPr>
              <a:t>, </a:t>
            </a:r>
            <a:r>
              <a:rPr lang="zh-CN" altLang="en-US" sz="3600" b="1" dirty="0">
                <a:solidFill>
                  <a:schemeClr val="accent2"/>
                </a:solidFill>
                <a:ea typeface="宋体" pitchFamily="2" charset="-122"/>
              </a:rPr>
              <a:t>我叫  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accent2"/>
                </a:solidFill>
                <a:ea typeface="宋体" pitchFamily="2" charset="-122"/>
              </a:rPr>
              <a:t>    </a:t>
            </a:r>
            <a:r>
              <a:rPr lang="en-US" altLang="zh-CN" sz="3600" b="1" u="sng" dirty="0">
                <a:solidFill>
                  <a:schemeClr val="accent2"/>
                </a:solidFill>
                <a:ea typeface="宋体" pitchFamily="2" charset="-122"/>
              </a:rPr>
              <a:t>name</a:t>
            </a:r>
            <a:r>
              <a:rPr lang="zh-CN" altLang="en-US" sz="3600" b="1" dirty="0">
                <a:solidFill>
                  <a:schemeClr val="accent2"/>
                </a:solidFill>
                <a:ea typeface="宋体" pitchFamily="2" charset="-122"/>
              </a:rPr>
              <a:t>。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ea typeface="宋体" pitchFamily="2" charset="-122"/>
              </a:rPr>
              <a:t>	 请问他 </a:t>
            </a:r>
            <a:r>
              <a:rPr lang="en-US" altLang="zh-CN" sz="3600" b="1" dirty="0">
                <a:solidFill>
                  <a:schemeClr val="accent2"/>
                </a:solidFill>
                <a:ea typeface="宋体" pitchFamily="2" charset="-122"/>
              </a:rPr>
              <a:t>/ </a:t>
            </a:r>
            <a:r>
              <a:rPr lang="zh-CN" altLang="en-US" sz="3600" b="1" dirty="0">
                <a:solidFill>
                  <a:schemeClr val="accent2"/>
                </a:solidFill>
                <a:ea typeface="宋体" pitchFamily="2" charset="-122"/>
              </a:rPr>
              <a:t>她去哪儿，什么时候回来？</a:t>
            </a:r>
          </a:p>
          <a:p>
            <a:pPr>
              <a:buFontTx/>
              <a:buNone/>
            </a:pPr>
            <a:endParaRPr lang="en-US" altLang="zh-CN" sz="3600" b="1" dirty="0">
              <a:ea typeface="宋体" pitchFamily="2" charset="-122"/>
            </a:endParaRPr>
          </a:p>
          <a:p>
            <a:pPr>
              <a:buFontTx/>
              <a:buNone/>
            </a:pPr>
            <a:r>
              <a:rPr lang="en-US" altLang="zh-CN" sz="3600" b="1" dirty="0">
                <a:solidFill>
                  <a:srgbClr val="FF3300"/>
                </a:solidFill>
                <a:ea typeface="宋体" pitchFamily="2" charset="-122"/>
              </a:rPr>
              <a:t>B: </a:t>
            </a:r>
            <a:r>
              <a:rPr lang="zh-CN" altLang="en-US" sz="3600" b="1" dirty="0">
                <a:solidFill>
                  <a:srgbClr val="FF3300"/>
                </a:solidFill>
                <a:ea typeface="宋体" pitchFamily="2" charset="-122"/>
              </a:rPr>
              <a:t>他</a:t>
            </a:r>
            <a:r>
              <a:rPr lang="en-US" altLang="zh-CN" sz="3600" b="1" dirty="0">
                <a:solidFill>
                  <a:srgbClr val="FF3300"/>
                </a:solidFill>
                <a:ea typeface="宋体" pitchFamily="2" charset="-122"/>
              </a:rPr>
              <a:t>/</a:t>
            </a:r>
            <a:r>
              <a:rPr lang="zh-CN" altLang="en-US" sz="3600" b="1" dirty="0">
                <a:solidFill>
                  <a:srgbClr val="FF3300"/>
                </a:solidFill>
                <a:ea typeface="宋体" pitchFamily="2" charset="-122"/>
              </a:rPr>
              <a:t>她跟 </a:t>
            </a:r>
            <a:r>
              <a:rPr lang="en-US" altLang="zh-CN" sz="3600" b="1" u="sng" dirty="0">
                <a:solidFill>
                  <a:srgbClr val="FF3300"/>
                </a:solidFill>
                <a:ea typeface="宋体" pitchFamily="2" charset="-122"/>
              </a:rPr>
              <a:t>3rd person</a:t>
            </a:r>
            <a:r>
              <a:rPr lang="en-US" altLang="zh-CN" sz="3600" b="1" dirty="0">
                <a:solidFill>
                  <a:srgbClr val="FF3300"/>
                </a:solidFill>
                <a:ea typeface="宋体" pitchFamily="2" charset="-122"/>
              </a:rPr>
              <a:t> </a:t>
            </a:r>
            <a:r>
              <a:rPr lang="zh-CN" altLang="en-US" sz="3600" b="1" dirty="0">
                <a:solidFill>
                  <a:srgbClr val="FF3300"/>
                </a:solidFill>
                <a:ea typeface="宋体" pitchFamily="2" charset="-122"/>
              </a:rPr>
              <a:t>一起去了</a:t>
            </a:r>
            <a:r>
              <a:rPr lang="zh-CN" altLang="en-US" sz="3600" b="1" u="sng" dirty="0">
                <a:solidFill>
                  <a:srgbClr val="FF3300"/>
                </a:solidFill>
                <a:ea typeface="宋体" pitchFamily="2" charset="-122"/>
              </a:rPr>
              <a:t> </a:t>
            </a:r>
            <a:r>
              <a:rPr lang="en-US" altLang="zh-CN" sz="3600" b="1" u="sng" dirty="0">
                <a:solidFill>
                  <a:srgbClr val="FF3300"/>
                </a:solidFill>
                <a:ea typeface="宋体" pitchFamily="2" charset="-122"/>
              </a:rPr>
              <a:t>location</a:t>
            </a:r>
            <a:r>
              <a:rPr lang="en-US" altLang="zh-CN" sz="3600" b="1" dirty="0">
                <a:solidFill>
                  <a:srgbClr val="FF3300"/>
                </a:solidFill>
                <a:ea typeface="宋体" pitchFamily="2" charset="-122"/>
              </a:rPr>
              <a:t>,  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rgbClr val="FF3300"/>
                </a:solidFill>
                <a:ea typeface="宋体" pitchFamily="2" charset="-122"/>
              </a:rPr>
              <a:t>    晚上</a:t>
            </a:r>
            <a:r>
              <a:rPr lang="en-US" altLang="zh-CN" sz="3600" b="1" u="sng" dirty="0">
                <a:solidFill>
                  <a:srgbClr val="FF3300"/>
                </a:solidFill>
                <a:ea typeface="宋体" pitchFamily="2" charset="-122"/>
              </a:rPr>
              <a:t>time</a:t>
            </a:r>
            <a:r>
              <a:rPr lang="en-US" altLang="zh-CN" sz="3600" b="1" dirty="0">
                <a:solidFill>
                  <a:srgbClr val="FF3300"/>
                </a:solidFill>
                <a:ea typeface="宋体" pitchFamily="2" charset="-122"/>
              </a:rPr>
              <a:t> </a:t>
            </a:r>
            <a:r>
              <a:rPr lang="zh-CN" altLang="en-US" sz="3600" b="1" dirty="0">
                <a:solidFill>
                  <a:srgbClr val="FF3300"/>
                </a:solidFill>
                <a:ea typeface="宋体" pitchFamily="2" charset="-122"/>
              </a:rPr>
              <a:t>点回来，你要不要留言</a:t>
            </a:r>
            <a:r>
              <a:rPr lang="en-US" altLang="zh-CN" sz="3600" b="1" dirty="0">
                <a:solidFill>
                  <a:srgbClr val="FF3300"/>
                </a:solidFill>
                <a:ea typeface="宋体" pitchFamily="2" charset="-122"/>
              </a:rPr>
              <a:t>?</a:t>
            </a:r>
            <a:endParaRPr lang="en-US" sz="36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Leave a short </a:t>
            </a:r>
            <a:r>
              <a:rPr lang="en-US" altLang="zh-CN" sz="4000" dirty="0" err="1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msg</a:t>
            </a:r>
            <a:r>
              <a:rPr lang="en-US" altLang="zh-CN" sz="40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w/ the person who answered the phone.</a:t>
            </a:r>
            <a:r>
              <a:rPr lang="en-US" altLang="zh-CN" sz="4000" dirty="0">
                <a:ea typeface="宋体" pitchFamily="2" charset="-122"/>
              </a:rPr>
              <a:t> </a:t>
            </a:r>
            <a:endParaRPr lang="en-US" sz="4000" dirty="0"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/>
              <a:t>A: </a:t>
            </a:r>
            <a:r>
              <a:rPr lang="zh-CN" altLang="en-US" sz="4000" dirty="0">
                <a:ea typeface="宋体" pitchFamily="2" charset="-122"/>
              </a:rPr>
              <a:t>请告诉他</a:t>
            </a:r>
            <a:r>
              <a:rPr lang="en-US" altLang="zh-CN" sz="4000" dirty="0">
                <a:ea typeface="宋体" pitchFamily="2" charset="-122"/>
              </a:rPr>
              <a:t>/</a:t>
            </a:r>
            <a:r>
              <a:rPr lang="zh-CN" altLang="en-US" sz="4000" dirty="0">
                <a:ea typeface="宋体" pitchFamily="2" charset="-122"/>
              </a:rPr>
              <a:t>她，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 dirty="0">
                <a:solidFill>
                  <a:schemeClr val="accent2"/>
                </a:solidFill>
                <a:ea typeface="宋体" pitchFamily="2" charset="-122"/>
              </a:rPr>
              <a:t>Review </a:t>
            </a:r>
            <a:r>
              <a:rPr lang="en-US" altLang="zh-CN" sz="3000" dirty="0" err="1">
                <a:solidFill>
                  <a:schemeClr val="accent2"/>
                </a:solidFill>
                <a:ea typeface="宋体" pitchFamily="2" charset="-122"/>
              </a:rPr>
              <a:t>chn</a:t>
            </a:r>
            <a:endParaRPr lang="en-US" altLang="zh-CN" sz="3000" dirty="0">
              <a:solidFill>
                <a:schemeClr val="accent2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dirty="0">
                <a:ea typeface="宋体" pitchFamily="2" charset="-122"/>
              </a:rPr>
              <a:t>	  </a:t>
            </a:r>
            <a:r>
              <a:rPr lang="zh-CN" altLang="en-US" sz="4000" dirty="0">
                <a:ea typeface="宋体" pitchFamily="2" charset="-122"/>
              </a:rPr>
              <a:t>我</a:t>
            </a:r>
            <a:r>
              <a:rPr lang="en-US" altLang="zh-CN" sz="4000" u="sng" dirty="0">
                <a:ea typeface="宋体" pitchFamily="2" charset="-122"/>
              </a:rPr>
              <a:t>time</a:t>
            </a:r>
            <a:r>
              <a:rPr lang="zh-CN" altLang="en-US" sz="4000" dirty="0">
                <a:ea typeface="宋体" pitchFamily="2" charset="-122"/>
              </a:rPr>
              <a:t>想跟他</a:t>
            </a:r>
            <a:r>
              <a:rPr lang="en-US" altLang="zh-CN" sz="4000" dirty="0">
                <a:ea typeface="宋体" pitchFamily="2" charset="-122"/>
              </a:rPr>
              <a:t>/</a:t>
            </a:r>
            <a:r>
              <a:rPr lang="zh-CN" altLang="en-US" sz="4000" dirty="0">
                <a:ea typeface="宋体" pitchFamily="2" charset="-122"/>
              </a:rPr>
              <a:t>她去图书馆复习中文。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 dirty="0">
                <a:solidFill>
                  <a:schemeClr val="accent2"/>
                </a:solidFill>
                <a:ea typeface="宋体" pitchFamily="2" charset="-122"/>
              </a:rPr>
              <a:t>Watch a movie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dirty="0">
                <a:ea typeface="宋体" pitchFamily="2" charset="-122"/>
              </a:rPr>
              <a:t>	</a:t>
            </a:r>
            <a:r>
              <a:rPr lang="zh-CN" altLang="en-US" sz="4000" dirty="0">
                <a:ea typeface="宋体" pitchFamily="2" charset="-122"/>
              </a:rPr>
              <a:t>我</a:t>
            </a:r>
            <a:r>
              <a:rPr lang="en-US" altLang="zh-CN" sz="4000" u="sng" dirty="0">
                <a:ea typeface="宋体" pitchFamily="2" charset="-122"/>
              </a:rPr>
              <a:t>time</a:t>
            </a:r>
            <a:r>
              <a:rPr lang="zh-CN" altLang="en-US" sz="4000" dirty="0">
                <a:ea typeface="宋体" pitchFamily="2" charset="-122"/>
              </a:rPr>
              <a:t>想请他</a:t>
            </a:r>
            <a:r>
              <a:rPr lang="en-US" altLang="zh-CN" sz="4000" dirty="0">
                <a:ea typeface="宋体" pitchFamily="2" charset="-122"/>
              </a:rPr>
              <a:t>/</a:t>
            </a:r>
            <a:r>
              <a:rPr lang="zh-CN" altLang="en-US" sz="4000" dirty="0">
                <a:ea typeface="宋体" pitchFamily="2" charset="-122"/>
              </a:rPr>
              <a:t>她去看电影。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 dirty="0">
                <a:solidFill>
                  <a:schemeClr val="accent2"/>
                </a:solidFill>
                <a:ea typeface="宋体" pitchFamily="2" charset="-122"/>
              </a:rPr>
              <a:t>Concert/b-day party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4000" dirty="0">
                <a:ea typeface="宋体" pitchFamily="2" charset="-122"/>
              </a:rPr>
              <a:t>	我</a:t>
            </a:r>
            <a:r>
              <a:rPr lang="en-US" altLang="zh-CN" sz="4000" u="sng" dirty="0">
                <a:ea typeface="宋体" pitchFamily="2" charset="-122"/>
              </a:rPr>
              <a:t>time</a:t>
            </a:r>
            <a:r>
              <a:rPr lang="zh-CN" altLang="en-US" sz="4000" dirty="0">
                <a:ea typeface="宋体" pitchFamily="2" charset="-122"/>
              </a:rPr>
              <a:t>想请他</a:t>
            </a:r>
            <a:r>
              <a:rPr lang="en-US" altLang="zh-CN" sz="4000" dirty="0">
                <a:ea typeface="宋体" pitchFamily="2" charset="-122"/>
              </a:rPr>
              <a:t>/</a:t>
            </a:r>
            <a:r>
              <a:rPr lang="zh-CN" altLang="en-US" sz="4000" dirty="0">
                <a:ea typeface="宋体" pitchFamily="2" charset="-122"/>
              </a:rPr>
              <a:t>她去音乐会</a:t>
            </a:r>
            <a:r>
              <a:rPr lang="en-US" altLang="zh-CN" sz="4000" dirty="0">
                <a:ea typeface="宋体" pitchFamily="2" charset="-122"/>
              </a:rPr>
              <a:t>/</a:t>
            </a:r>
            <a:r>
              <a:rPr lang="zh-CN" altLang="en-US" sz="4000" dirty="0">
                <a:ea typeface="宋体" pitchFamily="2" charset="-122"/>
              </a:rPr>
              <a:t>生日会。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+mj-lt"/>
                <a:ea typeface="DFKai-SB" pitchFamily="65" charset="-120"/>
              </a:rPr>
              <a:t>U3B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听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力练习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t</a:t>
            </a:r>
            <a:r>
              <a:rPr lang="en-US" altLang="zh-CN" sz="2800" dirty="0" err="1" smtClean="0">
                <a:latin typeface="Calibri"/>
                <a:ea typeface="DFKai-SB" pitchFamily="65" charset="-120"/>
              </a:rPr>
              <a:t>ī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ng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lì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liàn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xí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; listening exercise)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pic>
        <p:nvPicPr>
          <p:cNvPr id="57346" name="Picture 2" descr="C:\Users\Owner\AppData\Local\Microsoft\Windows\Temporary Internet Files\Content.IE5\B1016ZJR\MC9000787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286000"/>
            <a:ext cx="2805337" cy="2978150"/>
          </a:xfrm>
          <a:prstGeom prst="rect">
            <a:avLst/>
          </a:prstGeom>
          <a:noFill/>
        </p:spPr>
      </p:pic>
      <p:pic>
        <p:nvPicPr>
          <p:cNvPr id="57347" name="Picture 3" descr="C:\Users\Owner\AppData\Local\Microsoft\Windows\Temporary Internet Files\Content.IE5\U2TP57P5\MC9001047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362200"/>
            <a:ext cx="2939273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cont’d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dirty="0"/>
              <a:t>A:  …</a:t>
            </a:r>
          </a:p>
          <a:p>
            <a:pPr>
              <a:buFontTx/>
              <a:buNone/>
            </a:pPr>
            <a:r>
              <a:rPr lang="en-US" sz="4000" dirty="0"/>
              <a:t>		</a:t>
            </a:r>
            <a:r>
              <a:rPr lang="zh-CN" altLang="en-US" sz="4000" dirty="0">
                <a:ea typeface="宋体" pitchFamily="2" charset="-122"/>
              </a:rPr>
              <a:t>请他</a:t>
            </a:r>
            <a:r>
              <a:rPr lang="en-US" altLang="zh-CN" sz="4000" dirty="0">
                <a:ea typeface="宋体" pitchFamily="2" charset="-122"/>
              </a:rPr>
              <a:t>/</a:t>
            </a:r>
            <a:r>
              <a:rPr lang="zh-CN" altLang="en-US" sz="4000" dirty="0">
                <a:ea typeface="宋体" pitchFamily="2" charset="-122"/>
              </a:rPr>
              <a:t>她</a:t>
            </a:r>
            <a:r>
              <a:rPr lang="en-US" altLang="zh-CN" sz="4000" u="sng" dirty="0">
                <a:ea typeface="宋体" pitchFamily="2" charset="-122"/>
              </a:rPr>
              <a:t>time</a:t>
            </a:r>
            <a:r>
              <a:rPr lang="zh-CN" altLang="en-US" sz="4000" dirty="0">
                <a:ea typeface="宋体" pitchFamily="2" charset="-122"/>
              </a:rPr>
              <a:t>回我电话，他</a:t>
            </a:r>
            <a:r>
              <a:rPr lang="en-US" altLang="zh-CN" sz="4000" dirty="0">
                <a:ea typeface="宋体" pitchFamily="2" charset="-122"/>
              </a:rPr>
              <a:t>/</a:t>
            </a:r>
            <a:r>
              <a:rPr lang="zh-CN" altLang="en-US" sz="4000" dirty="0">
                <a:ea typeface="宋体" pitchFamily="2" charset="-122"/>
              </a:rPr>
              <a:t>她也可以</a:t>
            </a:r>
            <a:r>
              <a:rPr lang="zh-CN" altLang="en-US" sz="4000" dirty="0" smtClean="0">
                <a:ea typeface="宋体" pitchFamily="2" charset="-122"/>
              </a:rPr>
              <a:t>打</a:t>
            </a:r>
            <a:r>
              <a:rPr lang="zh-CN" altLang="en-US" sz="4000" u="sng" dirty="0" smtClean="0">
                <a:ea typeface="宋体" pitchFamily="2" charset="-122"/>
              </a:rPr>
              <a:t>简</a:t>
            </a:r>
            <a:r>
              <a:rPr lang="zh-CN" altLang="en-US" sz="4000" u="sng" dirty="0">
                <a:ea typeface="宋体" pitchFamily="2" charset="-122"/>
              </a:rPr>
              <a:t>讯</a:t>
            </a:r>
            <a:r>
              <a:rPr lang="zh-CN" altLang="en-US" sz="4000" dirty="0">
                <a:ea typeface="宋体" pitchFamily="2" charset="-122"/>
              </a:rPr>
              <a:t>给我。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Chat about your school life for awhile.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529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dirty="0">
                <a:solidFill>
                  <a:srgbClr val="002060"/>
                </a:solidFill>
                <a:ea typeface="宋体" pitchFamily="2" charset="-122"/>
              </a:rPr>
              <a:t>A: </a:t>
            </a:r>
            <a:r>
              <a:rPr lang="zh-CN" altLang="en-US" sz="4000" dirty="0">
                <a:solidFill>
                  <a:srgbClr val="002060"/>
                </a:solidFill>
                <a:ea typeface="宋体" pitchFamily="2" charset="-122"/>
              </a:rPr>
              <a:t>你觉得你的 </a:t>
            </a:r>
            <a:r>
              <a:rPr lang="en-US" altLang="zh-CN" sz="4000" u="sng" dirty="0">
                <a:solidFill>
                  <a:srgbClr val="002060"/>
                </a:solidFill>
                <a:ea typeface="宋体" pitchFamily="2" charset="-122"/>
              </a:rPr>
              <a:t>subject</a:t>
            </a:r>
            <a:r>
              <a:rPr lang="en-US" altLang="zh-CN" sz="4000" dirty="0">
                <a:solidFill>
                  <a:srgbClr val="002060"/>
                </a:solidFill>
                <a:ea typeface="宋体" pitchFamily="2" charset="-122"/>
              </a:rPr>
              <a:t> </a:t>
            </a:r>
            <a:r>
              <a:rPr lang="zh-CN" altLang="en-US" sz="4000" dirty="0">
                <a:solidFill>
                  <a:srgbClr val="002060"/>
                </a:solidFill>
                <a:ea typeface="宋体" pitchFamily="2" charset="-122"/>
              </a:rPr>
              <a:t>怎么样</a:t>
            </a:r>
            <a:r>
              <a:rPr lang="en-US" altLang="zh-CN" sz="4000" dirty="0">
                <a:solidFill>
                  <a:srgbClr val="002060"/>
                </a:solidFill>
                <a:ea typeface="宋体" pitchFamily="2" charset="-122"/>
              </a:rPr>
              <a:t>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solidFill>
                  <a:srgbClr val="FF3300"/>
                </a:solidFill>
                <a:ea typeface="宋体" pitchFamily="2" charset="-122"/>
              </a:rPr>
              <a:t>B: </a:t>
            </a:r>
            <a:r>
              <a:rPr lang="zh-CN" altLang="en-US" dirty="0">
                <a:solidFill>
                  <a:srgbClr val="FF3300"/>
                </a:solidFill>
                <a:ea typeface="宋体" pitchFamily="2" charset="-122"/>
              </a:rPr>
              <a:t>我觉得 </a:t>
            </a:r>
            <a:r>
              <a:rPr lang="en-US" altLang="zh-CN" u="sng" dirty="0">
                <a:solidFill>
                  <a:srgbClr val="FF3300"/>
                </a:solidFill>
                <a:ea typeface="宋体" pitchFamily="2" charset="-122"/>
              </a:rPr>
              <a:t>subject</a:t>
            </a:r>
            <a:r>
              <a:rPr lang="en-US" altLang="zh-CN" dirty="0">
                <a:solidFill>
                  <a:srgbClr val="FF3300"/>
                </a:solidFill>
                <a:ea typeface="宋体" pitchFamily="2" charset="-122"/>
              </a:rPr>
              <a:t> </a:t>
            </a:r>
            <a:r>
              <a:rPr lang="zh-CN" altLang="en-US" dirty="0">
                <a:solidFill>
                  <a:srgbClr val="FF3300"/>
                </a:solidFill>
                <a:ea typeface="宋体" pitchFamily="2" charset="-122"/>
              </a:rPr>
              <a:t>很 </a:t>
            </a:r>
            <a:r>
              <a:rPr lang="en-US" altLang="zh-CN" u="sng" dirty="0">
                <a:solidFill>
                  <a:srgbClr val="FF3300"/>
                </a:solidFill>
                <a:ea typeface="宋体" pitchFamily="2" charset="-122"/>
              </a:rPr>
              <a:t>positive comments</a:t>
            </a:r>
            <a:r>
              <a:rPr lang="en-US" altLang="zh-CN" dirty="0">
                <a:solidFill>
                  <a:srgbClr val="FF3300"/>
                </a:solidFill>
                <a:ea typeface="宋体" pitchFamily="2" charset="-122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FF3300"/>
                </a:solidFill>
                <a:ea typeface="宋体" pitchFamily="2" charset="-122"/>
              </a:rPr>
              <a:t>	  因为我每天</a:t>
            </a:r>
            <a:r>
              <a:rPr lang="en-US" altLang="zh-CN" dirty="0">
                <a:solidFill>
                  <a:srgbClr val="FF3300"/>
                </a:solidFill>
                <a:ea typeface="宋体" pitchFamily="2" charset="-122"/>
              </a:rPr>
              <a:t>/</a:t>
            </a:r>
            <a:r>
              <a:rPr lang="zh-CN" altLang="en-US" dirty="0">
                <a:solidFill>
                  <a:srgbClr val="FF3300"/>
                </a:solidFill>
                <a:ea typeface="宋体" pitchFamily="2" charset="-122"/>
              </a:rPr>
              <a:t>常常练习和复</a:t>
            </a:r>
            <a:r>
              <a:rPr lang="zh-CN" altLang="en-US" dirty="0" smtClean="0">
                <a:solidFill>
                  <a:srgbClr val="FF3300"/>
                </a:solidFill>
                <a:ea typeface="宋体" pitchFamily="2" charset="-122"/>
              </a:rPr>
              <a:t>习</a:t>
            </a:r>
            <a:r>
              <a:rPr lang="en-US" altLang="zh-CN" u="sng" dirty="0" smtClean="0">
                <a:solidFill>
                  <a:srgbClr val="FF3300"/>
                </a:solidFill>
                <a:ea typeface="宋体" pitchFamily="2" charset="-122"/>
              </a:rPr>
              <a:t>subject</a:t>
            </a:r>
            <a:r>
              <a:rPr lang="zh-CN" altLang="en-US" dirty="0" smtClean="0">
                <a:solidFill>
                  <a:srgbClr val="FF3300"/>
                </a:solidFill>
                <a:ea typeface="宋体" pitchFamily="2" charset="-122"/>
              </a:rPr>
              <a:t>。</a:t>
            </a:r>
            <a:r>
              <a:rPr lang="zh-CN" altLang="en-US" dirty="0" smtClean="0">
                <a:ea typeface="宋体" pitchFamily="2" charset="-122"/>
              </a:rPr>
              <a:t> </a:t>
            </a:r>
            <a:endParaRPr lang="zh-CN" altLang="en-US" dirty="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ea typeface="宋体" pitchFamily="2" charset="-122"/>
              </a:rPr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solidFill>
                  <a:srgbClr val="FF3300"/>
                </a:solidFill>
                <a:ea typeface="宋体" pitchFamily="2" charset="-122"/>
              </a:rPr>
              <a:t>B: </a:t>
            </a:r>
            <a:r>
              <a:rPr lang="zh-CN" altLang="en-US" dirty="0">
                <a:solidFill>
                  <a:srgbClr val="FF3300"/>
                </a:solidFill>
                <a:ea typeface="宋体" pitchFamily="2" charset="-122"/>
              </a:rPr>
              <a:t>我觉得 </a:t>
            </a:r>
            <a:r>
              <a:rPr lang="en-US" altLang="zh-CN" u="sng" dirty="0">
                <a:solidFill>
                  <a:srgbClr val="FF3300"/>
                </a:solidFill>
                <a:ea typeface="宋体" pitchFamily="2" charset="-122"/>
              </a:rPr>
              <a:t>subject</a:t>
            </a:r>
            <a:r>
              <a:rPr lang="en-US" altLang="zh-CN" dirty="0">
                <a:solidFill>
                  <a:srgbClr val="FF3300"/>
                </a:solidFill>
                <a:ea typeface="宋体" pitchFamily="2" charset="-122"/>
              </a:rPr>
              <a:t> </a:t>
            </a:r>
            <a:r>
              <a:rPr lang="zh-CN" altLang="en-US" dirty="0">
                <a:solidFill>
                  <a:srgbClr val="FF3300"/>
                </a:solidFill>
                <a:ea typeface="宋体" pitchFamily="2" charset="-122"/>
              </a:rPr>
              <a:t>很 </a:t>
            </a:r>
            <a:r>
              <a:rPr lang="en-US" altLang="zh-CN" u="sng" dirty="0">
                <a:solidFill>
                  <a:srgbClr val="FF3300"/>
                </a:solidFill>
                <a:ea typeface="宋体" pitchFamily="2" charset="-122"/>
              </a:rPr>
              <a:t>negative comments</a:t>
            </a:r>
            <a:r>
              <a:rPr lang="zh-CN" altLang="en-US" dirty="0">
                <a:solidFill>
                  <a:srgbClr val="FF3300"/>
                </a:solidFill>
                <a:ea typeface="宋体" pitchFamily="2" charset="-122"/>
              </a:rPr>
              <a:t>。</a:t>
            </a:r>
            <a:r>
              <a:rPr lang="zh-CN" altLang="en-US" dirty="0">
                <a:ea typeface="宋体" pitchFamily="2" charset="-12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dirty="0">
                <a:solidFill>
                  <a:srgbClr val="002060"/>
                </a:solidFill>
                <a:ea typeface="宋体" pitchFamily="2" charset="-122"/>
              </a:rPr>
              <a:t>A: </a:t>
            </a:r>
            <a:r>
              <a:rPr lang="en-US" sz="4000" dirty="0" err="1">
                <a:solidFill>
                  <a:srgbClr val="002060"/>
                </a:solidFill>
              </a:rPr>
              <a:t>你要常常跟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u="sng" dirty="0">
                <a:solidFill>
                  <a:srgbClr val="002060"/>
                </a:solidFill>
              </a:rPr>
              <a:t>someone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一起</a:t>
            </a:r>
            <a:endParaRPr lang="en-US" sz="40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dirty="0">
                <a:solidFill>
                  <a:srgbClr val="002060"/>
                </a:solidFill>
              </a:rPr>
              <a:t>	  </a:t>
            </a:r>
            <a:r>
              <a:rPr lang="en-US" sz="4000" u="sng" dirty="0" err="1">
                <a:solidFill>
                  <a:srgbClr val="002060"/>
                </a:solidFill>
              </a:rPr>
              <a:t>练习</a:t>
            </a:r>
            <a:r>
              <a:rPr lang="en-US" sz="4000" u="sng" dirty="0">
                <a:solidFill>
                  <a:srgbClr val="002060"/>
                </a:solidFill>
              </a:rPr>
              <a:t>/</a:t>
            </a:r>
            <a:r>
              <a:rPr lang="en-US" sz="4000" u="sng" dirty="0" err="1">
                <a:solidFill>
                  <a:srgbClr val="002060"/>
                </a:solidFill>
              </a:rPr>
              <a:t>复习</a:t>
            </a:r>
            <a:r>
              <a:rPr lang="en-US" sz="4000" dirty="0" err="1">
                <a:solidFill>
                  <a:srgbClr val="002060"/>
                </a:solidFill>
              </a:rPr>
              <a:t>中文，因为他</a:t>
            </a:r>
            <a:r>
              <a:rPr lang="en-US" sz="4000" dirty="0">
                <a:solidFill>
                  <a:srgbClr val="002060"/>
                </a:solidFill>
              </a:rPr>
              <a:t>/</a:t>
            </a:r>
            <a:r>
              <a:rPr lang="en-US" sz="4000" dirty="0" err="1" smtClean="0">
                <a:solidFill>
                  <a:srgbClr val="002060"/>
                </a:solidFill>
              </a:rPr>
              <a:t>她的中文很好</a:t>
            </a:r>
            <a:r>
              <a:rPr lang="en-US" sz="4000" dirty="0">
                <a:solidFill>
                  <a:srgbClr val="00206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143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Scenarios practice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Greetings; ask about friend’s recent </a:t>
            </a:r>
            <a:r>
              <a:rPr lang="en-US" dirty="0" err="1"/>
              <a:t>Chn</a:t>
            </a:r>
            <a:r>
              <a:rPr lang="en-US" dirty="0"/>
              <a:t> test</a:t>
            </a:r>
          </a:p>
          <a:p>
            <a:r>
              <a:rPr lang="en-US" dirty="0"/>
              <a:t>Talk about what you are doing right now</a:t>
            </a:r>
          </a:p>
          <a:p>
            <a:r>
              <a:rPr lang="en-US" dirty="0"/>
              <a:t>Invite friend to have lunch and discuss which restaurant you would like to go, what time to meet, and where to meet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Greetings; ask where your friend is right now</a:t>
            </a:r>
          </a:p>
          <a:p>
            <a:r>
              <a:rPr lang="en-US" dirty="0"/>
              <a:t>Leave a short </a:t>
            </a:r>
            <a:r>
              <a:rPr lang="en-US" dirty="0" err="1"/>
              <a:t>msg</a:t>
            </a:r>
            <a:r>
              <a:rPr lang="en-US" dirty="0"/>
              <a:t> with the person who </a:t>
            </a:r>
            <a:r>
              <a:rPr lang="en-US" dirty="0" err="1"/>
              <a:t>asnwered</a:t>
            </a:r>
            <a:r>
              <a:rPr lang="en-US" dirty="0"/>
              <a:t> the phone (invite your friend to review </a:t>
            </a:r>
            <a:r>
              <a:rPr lang="en-US" dirty="0" err="1"/>
              <a:t>Chn</a:t>
            </a:r>
            <a:r>
              <a:rPr lang="en-US" dirty="0"/>
              <a:t> in the library, to watch a movie, or to attend a concert/b-day part, etc.)</a:t>
            </a:r>
          </a:p>
          <a:p>
            <a:r>
              <a:rPr lang="en-US" dirty="0"/>
              <a:t>Chat about your school life for </a:t>
            </a:r>
            <a:r>
              <a:rPr lang="en-US" dirty="0" smtClean="0"/>
              <a:t>a while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b="439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381000"/>
            <a:ext cx="84978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400" b="1" dirty="0" smtClean="0">
                <a:ea typeface="SimSun" pitchFamily="2" charset="-122"/>
              </a:rPr>
              <a:t>作业 </a:t>
            </a:r>
            <a:r>
              <a:rPr lang="en-US" altLang="zh-CN" sz="4400" b="1" dirty="0" smtClean="0">
                <a:ea typeface="SimSun" pitchFamily="2" charset="-122"/>
              </a:rPr>
              <a:t>Homework  </a:t>
            </a:r>
            <a:endParaRPr lang="en-US" altLang="zh-CN" sz="2800" b="1" dirty="0" smtClean="0">
              <a:ea typeface="SimSun" pitchFamily="2" charset="-122"/>
            </a:endParaRPr>
          </a:p>
          <a:p>
            <a:endParaRPr lang="en-US" altLang="zh-CN" sz="3600" b="1" dirty="0">
              <a:ea typeface="SimSun" pitchFamily="2" charset="-122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295400" y="2209800"/>
            <a:ext cx="7848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lvl="0" indent="-514350"/>
            <a:endParaRPr lang="en-US" altLang="zh-TW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3716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1)</a:t>
            </a:r>
            <a:r>
              <a:rPr lang="en-US" sz="2800" b="1" dirty="0" smtClean="0"/>
              <a:t> </a:t>
            </a:r>
            <a:r>
              <a:rPr lang="zh-CN" altLang="en-US" sz="2800" b="1" dirty="0" smtClean="0"/>
              <a:t>准备</a:t>
            </a:r>
            <a:r>
              <a:rPr lang="en-US" sz="2800" b="1" dirty="0" smtClean="0"/>
              <a:t>U3 Speaking Assessment</a:t>
            </a:r>
          </a:p>
          <a:p>
            <a:r>
              <a:rPr lang="zh-CN" altLang="en-US" sz="2800" b="1" dirty="0" smtClean="0"/>
              <a:t>     </a:t>
            </a:r>
            <a:r>
              <a:rPr lang="en-US" altLang="zh-CN" sz="2800" b="1" dirty="0" smtClean="0"/>
              <a:t>Due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2/9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and 2/10</a:t>
            </a:r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C:\Users\Owner\AppData\Local\Microsoft\Windows\Temporary Internet Files\Content.IE5\Q9ATMUOU\MP9004465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828800"/>
            <a:ext cx="265176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Users\Owner\AppData\Local\Microsoft\Windows\Temporary Internet Files\Content.IE5\5U4R62ZV\MC9003043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09800"/>
            <a:ext cx="3041599" cy="2252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爆米花 </a:t>
            </a:r>
            <a:r>
              <a:rPr lang="en-US" altLang="zh-CN" sz="4000" dirty="0" smtClean="0"/>
              <a:t>(bào mĭ hu</a:t>
            </a:r>
            <a:r>
              <a:rPr lang="en-US" altLang="zh-CN" sz="4000" dirty="0" smtClean="0">
                <a:latin typeface="Calibri"/>
              </a:rPr>
              <a:t>ā</a:t>
            </a:r>
            <a:r>
              <a:rPr lang="en-US" altLang="zh-CN" sz="4000" dirty="0" smtClean="0"/>
              <a:t>) </a:t>
            </a:r>
            <a:r>
              <a:rPr lang="en-US" sz="4000" dirty="0" smtClean="0"/>
              <a:t>Popcorn Read</a:t>
            </a:r>
            <a:endParaRPr lang="en-US" sz="4000" dirty="0"/>
          </a:p>
        </p:txBody>
      </p:sp>
      <p:pic>
        <p:nvPicPr>
          <p:cNvPr id="2050" name="Picture 2" descr="C:\Users\Owner\AppData\Local\Microsoft\Windows\Temporary Internet Files\Content.IE5\3WB2OR4N\MC900234605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743200"/>
            <a:ext cx="1541986" cy="22283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6858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Take out </a:t>
            </a:r>
            <a:r>
              <a:rPr lang="en-US" altLang="zh-CN" sz="2800" dirty="0" smtClean="0"/>
              <a:t>U3B</a:t>
            </a:r>
            <a:r>
              <a:rPr lang="en-US" sz="2800" dirty="0" smtClean="0"/>
              <a:t> reading comp. </a:t>
            </a:r>
            <a:r>
              <a:rPr lang="en-US" sz="2800" smtClean="0"/>
              <a:t>worksheet.</a:t>
            </a:r>
          </a:p>
          <a:p>
            <a:r>
              <a:rPr lang="en-US" sz="2800" dirty="0" smtClean="0"/>
              <a:t>practice and prepare for the Popcorn Read.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0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二零一二年二月七日星期二</a:t>
            </a:r>
            <a:endParaRPr lang="en-US" sz="3600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143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Scenarios practice</a:t>
            </a:r>
            <a:endParaRPr lang="en-US" sz="4800" dirty="0"/>
          </a:p>
        </p:txBody>
      </p:sp>
      <p:pic>
        <p:nvPicPr>
          <p:cNvPr id="3" name="Picture 3" descr="C:\Users\Owner\AppData\Local\Microsoft\Windows\Temporary Internet Files\Content.IE5\5U4R62ZV\MC9003043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09800"/>
            <a:ext cx="3041599" cy="2252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Greetings; ask about friend’s recent </a:t>
            </a:r>
            <a:r>
              <a:rPr lang="en-US" dirty="0" err="1"/>
              <a:t>Chn</a:t>
            </a:r>
            <a:r>
              <a:rPr lang="en-US" dirty="0"/>
              <a:t> test</a:t>
            </a:r>
          </a:p>
          <a:p>
            <a:r>
              <a:rPr lang="en-US" dirty="0"/>
              <a:t>Talk about what you are doing right now</a:t>
            </a:r>
          </a:p>
          <a:p>
            <a:r>
              <a:rPr lang="en-US" dirty="0"/>
              <a:t>Invite friend to have lunch and discuss which restaurant you would like to go, what time to meet, and where to meet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Greetings; ask where your friend is right now</a:t>
            </a:r>
          </a:p>
          <a:p>
            <a:r>
              <a:rPr lang="en-US" dirty="0"/>
              <a:t>Leave a short </a:t>
            </a:r>
            <a:r>
              <a:rPr lang="en-US" dirty="0" err="1"/>
              <a:t>msg</a:t>
            </a:r>
            <a:r>
              <a:rPr lang="en-US" dirty="0"/>
              <a:t> with the person who </a:t>
            </a:r>
            <a:r>
              <a:rPr lang="en-US" dirty="0" err="1"/>
              <a:t>asnwered</a:t>
            </a:r>
            <a:r>
              <a:rPr lang="en-US" dirty="0"/>
              <a:t> the phone (invite your friend to review </a:t>
            </a:r>
            <a:r>
              <a:rPr lang="en-US" dirty="0" err="1"/>
              <a:t>Chn</a:t>
            </a:r>
            <a:r>
              <a:rPr lang="en-US" dirty="0"/>
              <a:t> in the library, to watch a movie, or to attend a concert/b-day part, etc.)</a:t>
            </a:r>
          </a:p>
          <a:p>
            <a:r>
              <a:rPr lang="en-US" dirty="0"/>
              <a:t>Chat about your school life for </a:t>
            </a:r>
            <a:r>
              <a:rPr lang="en-US" dirty="0" smtClean="0"/>
              <a:t>a while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b="439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381000"/>
            <a:ext cx="84978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400" b="1" dirty="0" smtClean="0">
                <a:ea typeface="SimSun" pitchFamily="2" charset="-122"/>
              </a:rPr>
              <a:t>作业 </a:t>
            </a:r>
            <a:r>
              <a:rPr lang="en-US" altLang="zh-CN" sz="4400" b="1" dirty="0" smtClean="0">
                <a:ea typeface="SimSun" pitchFamily="2" charset="-122"/>
              </a:rPr>
              <a:t>Homework  </a:t>
            </a:r>
            <a:endParaRPr lang="en-US" altLang="zh-CN" sz="2800" b="1" dirty="0" smtClean="0">
              <a:ea typeface="SimSun" pitchFamily="2" charset="-122"/>
            </a:endParaRPr>
          </a:p>
          <a:p>
            <a:endParaRPr lang="en-US" altLang="zh-CN" sz="3600" b="1" dirty="0">
              <a:ea typeface="SimSun" pitchFamily="2" charset="-122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295400" y="2209800"/>
            <a:ext cx="7848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lvl="0" indent="-514350"/>
            <a:endParaRPr lang="en-US" altLang="zh-TW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3716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1)</a:t>
            </a:r>
            <a:r>
              <a:rPr lang="en-US" sz="2800" b="1" dirty="0" smtClean="0"/>
              <a:t> </a:t>
            </a:r>
            <a:r>
              <a:rPr lang="zh-CN" altLang="en-US" sz="2800" b="1" dirty="0" smtClean="0"/>
              <a:t>准备</a:t>
            </a:r>
            <a:r>
              <a:rPr lang="en-US" sz="2800" b="1" dirty="0" smtClean="0"/>
              <a:t>U3 Speaking Assessment</a:t>
            </a:r>
          </a:p>
          <a:p>
            <a:r>
              <a:rPr lang="zh-CN" altLang="en-US" sz="2800" b="1" dirty="0" smtClean="0"/>
              <a:t>     </a:t>
            </a:r>
            <a:r>
              <a:rPr lang="en-US" altLang="zh-CN" sz="2800" b="1" dirty="0" smtClean="0"/>
              <a:t>Due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2/9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and 2/10</a:t>
            </a:r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12149</TotalTime>
  <Words>563</Words>
  <Application>Microsoft Macintosh PowerPoint</Application>
  <PresentationFormat>On-screen Show (4:3)</PresentationFormat>
  <Paragraphs>135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Reading Exercise</vt:lpstr>
      <vt:lpstr>Speaking Exercise</vt:lpstr>
      <vt:lpstr>爆米花 (bào mĭ huā) Popcorn Read</vt:lpstr>
      <vt:lpstr>PowerPoint Presentation</vt:lpstr>
      <vt:lpstr>Scenario 1</vt:lpstr>
      <vt:lpstr>Scenario 2</vt:lpstr>
      <vt:lpstr>PowerPoint Presentation</vt:lpstr>
      <vt:lpstr>U3A/B Review</vt:lpstr>
      <vt:lpstr>Scenario 1</vt:lpstr>
      <vt:lpstr>Greetings; ask about friend’s recent Chn test </vt:lpstr>
      <vt:lpstr>Invite the friend to have lunch. </vt:lpstr>
      <vt:lpstr>Talk about what you are doing right now </vt:lpstr>
      <vt:lpstr>Where to eat? When? Where to meet?</vt:lpstr>
      <vt:lpstr>Scenario 2</vt:lpstr>
      <vt:lpstr>Greetings; ask where your friend is right now </vt:lpstr>
      <vt:lpstr>PowerPoint Presentation</vt:lpstr>
      <vt:lpstr>Leave a short msg w/ the person who answered the phone. </vt:lpstr>
      <vt:lpstr>cont’d</vt:lpstr>
      <vt:lpstr>Chat about your school life for awhile. </vt:lpstr>
      <vt:lpstr>PowerPoint Presentation</vt:lpstr>
      <vt:lpstr>Scenario 1</vt:lpstr>
      <vt:lpstr>Scenario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Grace Wang</dc:creator>
  <cp:lastModifiedBy>Hayley Herford</cp:lastModifiedBy>
  <cp:revision>257</cp:revision>
  <dcterms:created xsi:type="dcterms:W3CDTF">2011-11-28T00:30:51Z</dcterms:created>
  <dcterms:modified xsi:type="dcterms:W3CDTF">2013-04-24T20:11:11Z</dcterms:modified>
</cp:coreProperties>
</file>