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18" r:id="rId2"/>
    <p:sldId id="344" r:id="rId3"/>
    <p:sldId id="345" r:id="rId4"/>
    <p:sldId id="315" r:id="rId5"/>
    <p:sldId id="314" r:id="rId6"/>
    <p:sldId id="316" r:id="rId7"/>
    <p:sldId id="321" r:id="rId8"/>
    <p:sldId id="322" r:id="rId9"/>
    <p:sldId id="323" r:id="rId10"/>
    <p:sldId id="324" r:id="rId11"/>
    <p:sldId id="341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42" r:id="rId22"/>
    <p:sldId id="343" r:id="rId23"/>
    <p:sldId id="338" r:id="rId24"/>
    <p:sldId id="334" r:id="rId25"/>
    <p:sldId id="335" r:id="rId26"/>
    <p:sldId id="336" r:id="rId27"/>
    <p:sldId id="31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9" autoAdjust="0"/>
    <p:restoredTop sz="94660"/>
  </p:normalViewPr>
  <p:slideViewPr>
    <p:cSldViewPr>
      <p:cViewPr varScale="1">
        <p:scale>
          <a:sx n="47" d="100"/>
          <a:sy n="47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3D471-09F1-4122-9C04-C952EC82FE2B}" type="datetimeFigureOut">
              <a:rPr lang="en-US" smtClean="0"/>
              <a:pPr/>
              <a:t>4/19/13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65371-47B8-4D4E-A6D4-91C81A920D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6B3A4-4DCF-4E73-A874-4C03C3B5A2C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6B3A4-4DCF-4E73-A874-4C03C3B5A2C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38142-7BF9-4C41-A8D1-462E52DC2C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3DF08-8F21-4729-BF21-3E72F7E18FE2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38142-7BF9-4C41-A8D1-462E52DC2C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BDEC-4824-4A5A-890A-CDBAB3477F4C}" type="datetimeFigureOut">
              <a:rPr lang="en-US" smtClean="0"/>
              <a:pPr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7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ytoday.com/files/u15/Happiness_1.jpg" TargetMode="External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228599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二零一三年</a:t>
            </a:r>
            <a:r>
              <a:rPr lang="zh-CN" altLang="en-US" sz="3600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四</a:t>
            </a:r>
            <a:r>
              <a:rPr lang="zh-CN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月</a:t>
            </a:r>
            <a:r>
              <a:rPr lang="zh-CN" altLang="en-US" sz="3600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二十二</a:t>
            </a:r>
            <a:r>
              <a:rPr lang="zh-CN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日星期一</a:t>
            </a:r>
            <a:endParaRPr lang="en-US" sz="3600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8382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现在做 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(Do Now)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 </a:t>
            </a:r>
            <a:endParaRPr lang="en-US" sz="2800" dirty="0">
              <a:latin typeface="+mj-lt"/>
            </a:endParaRPr>
          </a:p>
        </p:txBody>
      </p:sp>
      <p:pic>
        <p:nvPicPr>
          <p:cNvPr id="7" name="Picture 2" descr="C:\Users\Owner\AppData\Local\Microsoft\Windows\Temporary Internet Files\Content.IE5\7Q01VO79\MCj0325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228600"/>
            <a:ext cx="1216787" cy="143499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04346" y="2048005"/>
            <a:ext cx="79462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Write in the missing characters from situations</a:t>
            </a:r>
          </a:p>
          <a:p>
            <a:r>
              <a:rPr lang="en-US" sz="3200" dirty="0" smtClean="0"/>
              <a:t>4 and 5 given to you.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简讯</a:t>
            </a:r>
            <a:r>
              <a:rPr lang="en-US" sz="2800" dirty="0" smtClean="0">
                <a:latin typeface="+mj-lt"/>
                <a:ea typeface="DFKai-SB" pitchFamily="65" charset="-120"/>
              </a:rPr>
              <a:t>(</a:t>
            </a:r>
            <a:r>
              <a:rPr lang="en-US" sz="2800" dirty="0" err="1" smtClean="0">
                <a:latin typeface="+mj-lt"/>
                <a:ea typeface="DFKai-SB" pitchFamily="65" charset="-120"/>
              </a:rPr>
              <a:t>ji</a:t>
            </a:r>
            <a:r>
              <a:rPr lang="vi-VN" sz="2800" dirty="0" smtClean="0">
                <a:latin typeface="+mj-lt"/>
                <a:ea typeface="DFKai-SB" pitchFamily="65" charset="-120"/>
              </a:rPr>
              <a:t>ă</a:t>
            </a:r>
            <a:r>
              <a:rPr lang="en-US" sz="2800" dirty="0" smtClean="0">
                <a:latin typeface="+mj-lt"/>
                <a:ea typeface="DFKai-SB" pitchFamily="65" charset="-120"/>
              </a:rPr>
              <a:t>n </a:t>
            </a:r>
            <a:r>
              <a:rPr lang="en-US" sz="2800" dirty="0" err="1" smtClean="0">
                <a:latin typeface="+mj-lt"/>
                <a:ea typeface="DFKai-SB" pitchFamily="65" charset="-120"/>
              </a:rPr>
              <a:t>xùn</a:t>
            </a:r>
            <a:r>
              <a:rPr lang="en-US" sz="2800" dirty="0" smtClean="0">
                <a:latin typeface="+mj-lt"/>
                <a:ea typeface="DFKai-SB" pitchFamily="65" charset="-120"/>
              </a:rPr>
              <a:t>)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762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ea typeface="DFKai-SB" pitchFamily="65" charset="-120"/>
              </a:rPr>
              <a:t>Text message</a:t>
            </a:r>
            <a:endParaRPr lang="en-US" sz="3600" dirty="0">
              <a:latin typeface="+mj-lt"/>
              <a:ea typeface="DFKai-SB" pitchFamily="65" charset="-120"/>
            </a:endParaRPr>
          </a:p>
        </p:txBody>
      </p:sp>
      <p:pic>
        <p:nvPicPr>
          <p:cNvPr id="37890" name="Picture 2" descr="C:\Users\Owner\AppData\Local\Microsoft\Windows\Temporary Internet Files\Content.IE5\WX72B58T\MP91021641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33600"/>
            <a:ext cx="3312838" cy="28860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62400" y="19812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+mj-lt"/>
                <a:ea typeface="DFKai-SB" pitchFamily="65" charset="-120"/>
              </a:rPr>
              <a:t>打简讯</a:t>
            </a:r>
            <a:endParaRPr lang="en-US" sz="4400" dirty="0">
              <a:latin typeface="+mj-lt"/>
              <a:ea typeface="DFKai-SB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8956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VO; </a:t>
            </a:r>
          </a:p>
          <a:p>
            <a:r>
              <a:rPr lang="en-US" sz="3200" dirty="0" smtClean="0"/>
              <a:t>Type/send text message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prstClr val="black"/>
                </a:solidFill>
                <a:latin typeface="DFKai-SB" pitchFamily="65" charset="-120"/>
                <a:ea typeface="DFKai-SB" pitchFamily="65" charset="-120"/>
              </a:rPr>
              <a:t>短信</a:t>
            </a:r>
            <a:r>
              <a:rPr lang="en-US" sz="2800" dirty="0">
                <a:solidFill>
                  <a:prstClr val="black"/>
                </a:solidFill>
                <a:ea typeface="DFKai-SB" pitchFamily="65" charset="-120"/>
              </a:rPr>
              <a:t>(</a:t>
            </a:r>
            <a:r>
              <a:rPr lang="en-US" sz="2800" dirty="0" err="1">
                <a:solidFill>
                  <a:prstClr val="black"/>
                </a:solidFill>
                <a:ea typeface="DFKai-SB" pitchFamily="65" charset="-120"/>
              </a:rPr>
              <a:t>duǎn</a:t>
            </a:r>
            <a:r>
              <a:rPr lang="en-US" sz="2800" dirty="0">
                <a:solidFill>
                  <a:prstClr val="black"/>
                </a:solidFill>
                <a:ea typeface="DFKai-SB" pitchFamily="65" charset="-120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DFKai-SB" pitchFamily="65" charset="-120"/>
              </a:rPr>
              <a:t>xìn</a:t>
            </a:r>
            <a:r>
              <a:rPr lang="en-US" sz="2800" dirty="0">
                <a:solidFill>
                  <a:prstClr val="black"/>
                </a:solidFill>
                <a:ea typeface="DFKai-SB" pitchFamily="65" charset="-12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6200" y="762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DFKai-SB" pitchFamily="65" charset="-120"/>
              </a:rPr>
              <a:t>Text message</a:t>
            </a:r>
            <a:endParaRPr lang="en-US" sz="3600" dirty="0">
              <a:solidFill>
                <a:prstClr val="black"/>
              </a:solidFill>
              <a:ea typeface="DFKai-SB" pitchFamily="65" charset="-120"/>
            </a:endParaRPr>
          </a:p>
        </p:txBody>
      </p:sp>
      <p:pic>
        <p:nvPicPr>
          <p:cNvPr id="37890" name="Picture 2" descr="C:\Users\Owner\AppData\Local\Microsoft\Windows\Temporary Internet Files\Content.IE5\WX72B58T\MP91021641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33600"/>
            <a:ext cx="3312838" cy="28860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62400" y="1981200"/>
            <a:ext cx="388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prstClr val="black"/>
                </a:solidFill>
                <a:ea typeface="DFKai-SB" pitchFamily="65" charset="-120"/>
              </a:rPr>
              <a:t>发短</a:t>
            </a:r>
            <a:r>
              <a:rPr lang="zh-CN" altLang="en-US" sz="4400" dirty="0" smtClean="0">
                <a:solidFill>
                  <a:prstClr val="black"/>
                </a:solidFill>
                <a:ea typeface="DFKai-SB" pitchFamily="65" charset="-120"/>
              </a:rPr>
              <a:t>信</a:t>
            </a:r>
            <a:endParaRPr lang="en-US" altLang="zh-CN" sz="4400" dirty="0" smtClean="0">
              <a:solidFill>
                <a:prstClr val="black"/>
              </a:solidFill>
              <a:ea typeface="DFKai-SB" pitchFamily="65" charset="-120"/>
            </a:endParaRPr>
          </a:p>
          <a:p>
            <a:r>
              <a:rPr lang="en-US" altLang="zh-CN" sz="4400" dirty="0" smtClean="0">
                <a:solidFill>
                  <a:prstClr val="black"/>
                </a:solidFill>
                <a:ea typeface="DFKai-SB" pitchFamily="65" charset="-120"/>
              </a:rPr>
              <a:t>(</a:t>
            </a:r>
            <a:r>
              <a:rPr lang="en-US" altLang="zh-CN" sz="4400" dirty="0" err="1" smtClean="0">
                <a:solidFill>
                  <a:prstClr val="black"/>
                </a:solidFill>
                <a:ea typeface="DFKai-SB" pitchFamily="65" charset="-120"/>
              </a:rPr>
              <a:t>fā</a:t>
            </a:r>
            <a:r>
              <a:rPr lang="en-US" altLang="zh-CN" sz="4400" dirty="0" smtClean="0">
                <a:solidFill>
                  <a:prstClr val="black"/>
                </a:solidFill>
                <a:ea typeface="DFKai-SB" pitchFamily="65" charset="-120"/>
              </a:rPr>
              <a:t> </a:t>
            </a:r>
            <a:r>
              <a:rPr lang="en-US" altLang="zh-CN" sz="4400" dirty="0" err="1">
                <a:solidFill>
                  <a:prstClr val="black"/>
                </a:solidFill>
                <a:ea typeface="DFKai-SB" pitchFamily="65" charset="-120"/>
              </a:rPr>
              <a:t>duǎn</a:t>
            </a:r>
            <a:r>
              <a:rPr lang="en-US" altLang="zh-CN" sz="4400" dirty="0">
                <a:solidFill>
                  <a:prstClr val="black"/>
                </a:solidFill>
                <a:ea typeface="DFKai-SB" pitchFamily="65" charset="-120"/>
              </a:rPr>
              <a:t> </a:t>
            </a:r>
            <a:r>
              <a:rPr lang="en-US" altLang="zh-CN" sz="4400" dirty="0" err="1" smtClean="0">
                <a:solidFill>
                  <a:prstClr val="black"/>
                </a:solidFill>
                <a:ea typeface="DFKai-SB" pitchFamily="65" charset="-120"/>
              </a:rPr>
              <a:t>xìn</a:t>
            </a:r>
            <a:r>
              <a:rPr lang="en-US" altLang="zh-CN" sz="4400" dirty="0" smtClean="0">
                <a:solidFill>
                  <a:prstClr val="black"/>
                </a:solidFill>
                <a:ea typeface="DFKai-SB" pitchFamily="65" charset="-120"/>
              </a:rPr>
              <a:t>)</a:t>
            </a:r>
            <a:endParaRPr lang="en-US" sz="4400" dirty="0">
              <a:solidFill>
                <a:prstClr val="black"/>
              </a:solidFill>
              <a:ea typeface="DFKai-SB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38100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VO; 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Type/send text message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474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+mj-lt"/>
                <a:ea typeface="DFKai-SB" pitchFamily="65" charset="-120"/>
              </a:rPr>
              <a:t>怎么样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0668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ea typeface="DFKai-SB" pitchFamily="65" charset="-120"/>
              </a:rPr>
              <a:t>How is it?</a:t>
            </a:r>
          </a:p>
          <a:p>
            <a:endParaRPr lang="en-US" sz="3600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latin typeface="+mj-lt"/>
                <a:ea typeface="DFKai-SB" pitchFamily="65" charset="-120"/>
              </a:rPr>
              <a:t>门口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838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ea typeface="DFKai-SB" pitchFamily="65" charset="-120"/>
              </a:rPr>
              <a:t>Gate; front door</a:t>
            </a:r>
            <a:endParaRPr lang="en-US" sz="3600" dirty="0">
              <a:latin typeface="+mj-lt"/>
              <a:ea typeface="DFKai-SB" pitchFamily="65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20574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+mj-lt"/>
                <a:ea typeface="DFKai-SB" pitchFamily="65" charset="-120"/>
              </a:rPr>
              <a:t>这是林德堡中学的门口</a:t>
            </a:r>
            <a:endParaRPr lang="en-US" sz="3600" dirty="0">
              <a:latin typeface="+mj-lt"/>
              <a:ea typeface="DFKai-SB" pitchFamily="65" charset="-12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143000" y="1828800"/>
            <a:ext cx="253445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5410200" y="3505200"/>
            <a:ext cx="3048000" cy="196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8600" y="44958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+mj-lt"/>
                <a:ea typeface="DFKai-SB" pitchFamily="65" charset="-120"/>
              </a:rPr>
              <a:t>那是</a:t>
            </a:r>
            <a:r>
              <a:rPr lang="en-US" altLang="zh-CN" sz="3600" dirty="0" smtClean="0">
                <a:latin typeface="+mj-lt"/>
                <a:ea typeface="DFKai-SB" pitchFamily="65" charset="-120"/>
              </a:rPr>
              <a:t>AMC Theater</a:t>
            </a:r>
            <a:r>
              <a:rPr lang="zh-CN" altLang="en-US" sz="3600" dirty="0" smtClean="0">
                <a:latin typeface="+mj-lt"/>
                <a:ea typeface="DFKai-SB" pitchFamily="65" charset="-120"/>
              </a:rPr>
              <a:t>的门口</a:t>
            </a:r>
            <a:endParaRPr lang="en-US" sz="3600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668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+mj-lt"/>
                <a:ea typeface="DFKai-SB" pitchFamily="65" charset="-120"/>
              </a:rPr>
              <a:t>见面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5400" y="1219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ea typeface="DFKai-SB" pitchFamily="65" charset="-120"/>
              </a:rPr>
              <a:t>To meet</a:t>
            </a:r>
            <a:endParaRPr lang="en-US" sz="3600" dirty="0">
              <a:latin typeface="+mj-lt"/>
              <a:ea typeface="DFKai-SB" pitchFamily="65" charset="-120"/>
            </a:endParaRPr>
          </a:p>
        </p:txBody>
      </p:sp>
      <p:pic>
        <p:nvPicPr>
          <p:cNvPr id="39938" name="Picture 2" descr="C:\Users\Owner\AppData\Local\Microsoft\Windows\Temporary Internet Files\Content.IE5\GZQENKU8\MC9004380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1090" y="2743200"/>
            <a:ext cx="2200036" cy="1495425"/>
          </a:xfrm>
          <a:prstGeom prst="rect">
            <a:avLst/>
          </a:prstGeom>
          <a:noFill/>
        </p:spPr>
      </p:pic>
      <p:pic>
        <p:nvPicPr>
          <p:cNvPr id="39939" name="Picture 3" descr="C:\Users\Owner\AppData\Local\Microsoft\Windows\Temporary Internet Files\Content.IE5\Q9ATMUOU\MC900438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819400"/>
            <a:ext cx="2057400" cy="140197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743200" y="9144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+mj-lt"/>
                <a:ea typeface="DFKai-SB" pitchFamily="65" charset="-120"/>
              </a:rPr>
              <a:t>见</a:t>
            </a:r>
            <a:r>
              <a:rPr lang="en-US" altLang="zh-CN" sz="3600" dirty="0" smtClean="0">
                <a:latin typeface="+mj-lt"/>
                <a:ea typeface="DFKai-SB" pitchFamily="65" charset="-120"/>
              </a:rPr>
              <a:t>=</a:t>
            </a:r>
            <a:r>
              <a:rPr lang="zh-CN" altLang="en-US" sz="36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600" dirty="0" smtClean="0">
                <a:latin typeface="+mj-lt"/>
                <a:ea typeface="DFKai-SB" pitchFamily="65" charset="-120"/>
              </a:rPr>
              <a:t>to see</a:t>
            </a:r>
          </a:p>
          <a:p>
            <a:r>
              <a:rPr lang="zh-CN" altLang="en-US" sz="3600" dirty="0" smtClean="0">
                <a:latin typeface="+mj-lt"/>
                <a:ea typeface="DFKai-SB" pitchFamily="65" charset="-120"/>
              </a:rPr>
              <a:t>面</a:t>
            </a:r>
            <a:r>
              <a:rPr lang="en-US" altLang="zh-CN" sz="3600" dirty="0" smtClean="0">
                <a:latin typeface="+mj-lt"/>
                <a:ea typeface="DFKai-SB" pitchFamily="65" charset="-120"/>
              </a:rPr>
              <a:t>= face</a:t>
            </a:r>
            <a:endParaRPr lang="en-US" sz="3600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+mj-lt"/>
                <a:ea typeface="DFKai-SB" pitchFamily="65" charset="-120"/>
              </a:rPr>
              <a:t>没问题</a:t>
            </a:r>
            <a:r>
              <a:rPr lang="en-US" altLang="zh-CN" sz="3600" dirty="0" smtClean="0">
                <a:latin typeface="+mj-lt"/>
                <a:ea typeface="DFKai-SB" pitchFamily="65" charset="-120"/>
              </a:rPr>
              <a:t>(</a:t>
            </a:r>
            <a:r>
              <a:rPr lang="en-US" sz="3600" dirty="0" err="1" smtClean="0">
                <a:latin typeface="+mj-lt"/>
                <a:ea typeface="DFKai-SB" pitchFamily="65" charset="-120"/>
              </a:rPr>
              <a:t>méi</a:t>
            </a:r>
            <a:r>
              <a:rPr lang="en-US" sz="3600" dirty="0" smtClean="0">
                <a:latin typeface="+mj-lt"/>
                <a:ea typeface="DFKai-SB" pitchFamily="65" charset="-120"/>
              </a:rPr>
              <a:t> </a:t>
            </a:r>
            <a:r>
              <a:rPr lang="en-US" sz="3600" dirty="0" err="1" smtClean="0">
                <a:latin typeface="+mj-lt"/>
                <a:ea typeface="DFKai-SB" pitchFamily="65" charset="-120"/>
              </a:rPr>
              <a:t>wèn</a:t>
            </a:r>
            <a:r>
              <a:rPr lang="en-US" sz="3600" dirty="0" smtClean="0">
                <a:latin typeface="+mj-lt"/>
                <a:ea typeface="DFKai-SB" pitchFamily="65" charset="-120"/>
              </a:rPr>
              <a:t> </a:t>
            </a:r>
            <a:r>
              <a:rPr lang="en-US" sz="3600" dirty="0" err="1" smtClean="0">
                <a:latin typeface="+mj-lt"/>
                <a:ea typeface="DFKai-SB" pitchFamily="65" charset="-120"/>
              </a:rPr>
              <a:t>tí</a:t>
            </a:r>
            <a:r>
              <a:rPr lang="en-US" sz="3600" dirty="0" smtClean="0">
                <a:latin typeface="+mj-lt"/>
                <a:ea typeface="DFKai-SB" pitchFamily="65" charset="-120"/>
              </a:rPr>
              <a:t>)</a:t>
            </a:r>
            <a:endParaRPr lang="en-US" sz="3600" dirty="0">
              <a:latin typeface="+mj-lt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3400" y="1600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ea typeface="DFKai-SB" pitchFamily="65" charset="-120"/>
              </a:rPr>
              <a:t>Question; problem</a:t>
            </a:r>
            <a:endParaRPr lang="en-US" sz="3600" dirty="0">
              <a:latin typeface="+mj-lt"/>
              <a:ea typeface="DFKai-SB" pitchFamily="65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15240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+mj-lt"/>
                <a:ea typeface="DFKai-SB" pitchFamily="65" charset="-120"/>
              </a:rPr>
              <a:t>问题</a:t>
            </a:r>
            <a:endParaRPr lang="en-US" sz="4400" dirty="0">
              <a:latin typeface="+mj-lt"/>
              <a:ea typeface="DFKai-SB" pitchFamily="65" charset="-12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066800" y="1295400"/>
            <a:ext cx="304800" cy="198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986" name="Picture 2" descr="http://3.bp.blogspot.com/_NwtRcvrxDwk/TVBEr_bRbxI/AAAAAAAAAG8/ztyoeeTvzVY/s400/NO-PROBLEM-_88__G-776.860_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514600"/>
            <a:ext cx="4572000" cy="305181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7200" y="35052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ea typeface="DFKai-SB" pitchFamily="65" charset="-120"/>
              </a:rPr>
              <a:t>No question; </a:t>
            </a:r>
          </a:p>
          <a:p>
            <a:r>
              <a:rPr lang="en-US" sz="3600" dirty="0" smtClean="0">
                <a:latin typeface="+mj-lt"/>
                <a:ea typeface="DFKai-SB" pitchFamily="65" charset="-120"/>
              </a:rPr>
              <a:t>no problem</a:t>
            </a:r>
            <a:endParaRPr lang="en-US" sz="3600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9" name="Picture 5" descr="C:\Users\Owner\AppData\Local\Microsoft\Windows\Temporary Internet Files\Content.IE5\GZQENKU8\MP90031419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09800"/>
            <a:ext cx="3230880" cy="3657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66800" y="6096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+mj-lt"/>
                <a:ea typeface="DFKai-SB" pitchFamily="65" charset="-120"/>
              </a:rPr>
              <a:t>留言</a:t>
            </a:r>
            <a:r>
              <a:rPr lang="en-US" sz="2800" dirty="0" smtClean="0">
                <a:latin typeface="+mj-lt"/>
                <a:ea typeface="DFKai-SB" pitchFamily="65" charset="-120"/>
              </a:rPr>
              <a:t>(</a:t>
            </a:r>
            <a:r>
              <a:rPr lang="en-US" sz="2800" dirty="0" err="1" smtClean="0">
                <a:latin typeface="+mj-lt"/>
                <a:ea typeface="DFKai-SB" pitchFamily="65" charset="-120"/>
              </a:rPr>
              <a:t>liú</a:t>
            </a:r>
            <a:r>
              <a:rPr lang="en-US" sz="2800" dirty="0" smtClean="0">
                <a:latin typeface="+mj-lt"/>
                <a:ea typeface="DFKai-SB" pitchFamily="65" charset="-120"/>
              </a:rPr>
              <a:t> </a:t>
            </a:r>
            <a:r>
              <a:rPr lang="en-US" sz="2800" dirty="0" err="1" smtClean="0">
                <a:latin typeface="+mj-lt"/>
                <a:ea typeface="DFKai-SB" pitchFamily="65" charset="-120"/>
              </a:rPr>
              <a:t>yán</a:t>
            </a:r>
            <a:r>
              <a:rPr lang="en-US" sz="2800" dirty="0" smtClean="0">
                <a:latin typeface="+mj-lt"/>
                <a:ea typeface="DFKai-SB" pitchFamily="65" charset="-120"/>
              </a:rPr>
              <a:t>)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7620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ea typeface="DFKai-SB" pitchFamily="65" charset="-120"/>
              </a:rPr>
              <a:t>To leave message;</a:t>
            </a:r>
          </a:p>
          <a:p>
            <a:r>
              <a:rPr lang="en-US" sz="3600" dirty="0" smtClean="0">
                <a:latin typeface="+mj-lt"/>
                <a:ea typeface="DFKai-SB" pitchFamily="65" charset="-120"/>
              </a:rPr>
              <a:t>message</a:t>
            </a:r>
            <a:endParaRPr lang="en-US" sz="3600" dirty="0">
              <a:latin typeface="+mj-lt"/>
              <a:ea typeface="DFKai-SB" pitchFamily="65" charset="-120"/>
            </a:endParaRPr>
          </a:p>
        </p:txBody>
      </p:sp>
      <p:sp>
        <p:nvSpPr>
          <p:cNvPr id="52226" name="AutoShape 2" descr="data:image/jpeg;base64,/9j/4AAQSkZJRgABAQAAAQABAAD/2wBDAAkGBwgHBgkIBwgKCgkLDRYPDQwMDRsUFRAWIB0iIiAdHx8kKDQsJCYxJx8fLT0tMTU3Ojo6Iys/RD84QzQ5Ojf/2wBDAQoKCg0MDRoPDxo3JR8lNzc3Nzc3Nzc3Nzc3Nzc3Nzc3Nzc3Nzc3Nzc3Nzc3Nzc3Nzc3Nzc3Nzc3Nzc3Nzc3Nzf/wAARCACaAKkDASIAAhEBAxEB/8QAGwAAAQUBAQAAAAAAAAAAAAAABQECAwQGAAf/xABJEAACAQMCAgYHAwgHBgcAAAABAgMABBEFIRIxBhNBUWGRFCIycYGhsRXB0QcjQlKCkuHwFiQlVHPC4jRDVWKT0jNEU2Nyg6L/xAAZAQADAQEBAAAAAAAAAAAAAAAAAQIDBAX/xAAfEQACAgMBAQEBAQAAAAAAAAAAAQIRAxIhQTEiBBP/2gAMAwEAAhEDEQA/AAMaYAPed6sxW0kq5SJ28QpNENEskuLh5JBxJFgYPa3P6fWtJ7I7MUXRRlFsZ8Y6l/KrEdhOT/4DjfPKj0jOW9UoB486dGxx65U+4UbMALHp8w/3TDn51YSylyMofOiwYePlS5HcfI0bMQPWzcc1xU625HMVZ4vf5V3F/OKNgojWECpkRRzpvHnvPwpQ3gaNmKiwskQI2byqZbmJf0X+AFUeLwruP/l+dGzFQTW+hH6Enypw1KEf7mQ/EUL4/A13Fnkpo2YUgsNWiXlA/mKX7aiBH9Wc/tChBz+r86TB/V+dO2FIM/bkf91I/b/hXDXkztanbl+c/hQU5/V+dPj2GSoz76E2FBY9IFXP9TOR/wC5/CrFjrVrcSqkqGFmYcJY5Gff2VnmBbJwN/Go2GBT6FG8a335Gu9HPcaZ0Zka60iFnJLJlCT245fKinUjxp2hUeM6JcJbSXcM0cg4mWQMNxgqB9VNHMKxDKwZSNm7KD2qGLUpQ43MEZHju1ErTZZFAwoccIPZkfiDUNF2C+leqXOhwwvALeQycRxIzDGMeHPesynTPU5LSe4WGyAhGSvE2TRj8sUMttpmnu6snE8qbjH6teWxXGIGUKSr+qy94oq3SH4bNem2rvEJVitFQ8/VY4+dLb9LNauH4RNYx55ZhJ/zVmYbq3hWBYZ45HPtIE2Xz50RikEkvGEbl+inDUNNGi1kuGln1fWooyx1KzyBnAs/9dVU6QayXCPfRjxW2H3nxoXdSo0SqIykoIJDH2hVGW6wVdoXx4MP57KraLdGeklGzVNqurMq51Ph/wDoQfWunvtTROM6vLzAwIY9s8v0az9nfxTRrIUcMuxBx4c/Kr1tJbzQthyo54K7edapKXEZSUoq2S/aetmNn+1ZuFTgngjH+Wo21fWerZo9TuXIx+gmPktdxRqCOOM7ZOJBSR3pKFUjwviaTVeFQtsk0/UtZu7hITqM6k7liP4Vp+jl1czCZbmd5GjcLljnsrO2kgVgxnQPg7MOVHejGM3eCG9ddx20qqI2ummaRE4QxALHC+J7qqy6naIwTrlLFivCpyeIDOPChWt3VxHcdWgyAsckfL2w5BHxG1Mt9F9IuTck4Bz4ZBLZz4jI8qlAGobn0iON4RkOM57APGrYVsfwqtZWiWsYSMnGNxnaiVmnFKOIgL2lqYESxMVzgn4VWdPWxjfNbxYNLFtgNHw8PPi3xWU1GIW92FZcYPFwA5OBvv40/ADWhTTWN8uklVZAGfj7c1paBRvHL0mieMD/AGfJ+NHqzX1jPKtXhVb9CeHgeHCkDc4b/VimwbCVcnGVPlmob2f0jUYQHG1s557D1wfvqWA+u/uU/Wq7YvQF+V64kvNI0iKXL8N1KWJO5BUY+leYn0e0YKsJ4jvXon5UXj+zbBpJerAnbcdvq8jWB6pZsEetj6GtMSuVE5XUbOtrkAbQdWM4AUc6v2F510ZYKWweS88fyDQecGSS3tgCOskJBxvgY3+tEbKFhdktFmKX1cFOWNxn509ntRnKK1v0k1d2MYkiYBxgEA5I9/n8qrk8VqW4uTbnPfRm8hDWkhQAFBxDA7qA2EayrPHOuY2IbFY5ahLY6v53vDQYqzmZYbMcbyA7DspFu723VoGkcKDh17KtcMitw2NmEH67bZFXtH6gXkcV0sXWcDl25hsnYGrjK3zgpw1Xe0Cobk7gY+Aq7DcvGQCBkjtqLVIIrbVJo4E4I9iB8OVNjYvIvEPZHLw7qvZr0z41dBm1vFQgvCr+BrUdFX4/SmwF4mU4HIc6ykwfrl404DgDGeytP0QJHpa9zL99KbbYJemmW0Vrl5nYMGRUCkcuEsfvrryYwIvVjJJxk9g3J+ld6YqziFI3dlALkDZQeX38qo62ZXVI4w4Y8XrjkPVOd+/8azQy3p80ksjl2JDDKjuHZ9KKPcM8caFV9QY4hzPvodp0AhgXDcRYA57MY2x8KuGmBMty8Tq4wxXdQeWeyqk0zyOzyMS7Elj309t6ikU4JxyFMDRdHJTLrIJOT1R+6tfWK6KH+1h/ht91bWs19YHh1q/WatHEuMi2cjx9dKMQ562XIx6q9ue01l9Pkc6mChy3o0hXAyQONM1pLFncsX4t4xjiGDzNNy/VCX0H9K7WC8trVLiJZVWQsAwzg4rA6hElvdssagAj2QNh/OK9E17AgiyceufoawWvRt6eHA9Vox5g/wAa1jwiXXRVjOXDnHEORA5Vai7OdUkapVuFUcmJ7AtPZRRnpJsKIQeYyD2UC6ua3u5FMfqKSFPf3VcjuLqQcMcYXxO5orGjLCgl3bG+1ZZH/oqR04E8MrfpnQb24IjZ1h4jsqHc1PFpK+nx2s3ECwPE4beitxHbIvXlE6xORO3wqtcXFoky3KGUSDkMgjxqscIpd+jyZG3S+ArU7JbG9KJI7g/pOcmovWB5c+2pdTvI7udWUsd+7erAU9ZHHwhcgeqedaSSb4ZQf5SkLaSOx3JZgRud62PQ/KveB+YKn61nhDDBECgIkzvxCtJ0WYNfX5HIdXjyqJKmWnaCkaSS2txGvWdc8xLjBUleLGAT3qAKt2Fm8dvEszAurFtjkDOdh54q5lUTiY4GN/Cgi68bi7hW1jZYTIqSNImCeIErjw2z8agAvOjx2jpZngcD1PA91TW8omhSQAgMM4PMUA0bWHuprmcuZI3fhhjUdvcPhjPjmtBHkEDhUDt35H+c0wHNkVFIdvgalY1DJyoAM9Ej/aoJ/wDTb7q2nGKwvRiULqBOd1jbOPhWr9Lj76UIt2KTPEejRD61Fg5/MSf5K1qj86zd+3wrJdESG1O4GTkwA8+5h+NbEDcZ7vwpsfgP1mzku7VFg3kSUPgnAIwRj51m7/o5qV1j83EMDGetx91bfFcRgUgSV2eX6h0G1m4RUga2QfpFpjk+S1Db9AukEFxDKslmer2wZ23Hd7NepgtnBC/WnigbdmLTo5qCHIig/wCr/pqcaFqJ2aKDH+L/AArXYFdVKTRDin9PLtQ6EdIb26aVprJVPsp17YUdn6NRJ0B6QIQevsSQc7zMd/3K9WFOpWVSPJx+T/XAcq9gD/jt/wBlW4ehmvqFDvYEqMK3XMSP/wA16btSHAoTaE0mYiw6K39vF+dFvJKTuxkJ+ooxoejXNjPdSztHiZl4VQk4AHbsN6PjBpdqLGUdWt3n0yeKNirOhUkHGAee/uzQOxsJ5tUvsoVjjuomQkYGFj7POtUQG2IBrsDNIAfpuk2un5NujEkY4pG4iB3DuHhRHFcMV2aYDWFRuMipCc01hkUAE9IZYrRiAAzMeI459oq36V7qyl10m0jSG9Fvr+KCYYbgfOcHtqD+nXR7/i0Hz/CrVENMznRBJk1yTrIpFU2jblSBnjStqPaX41jujGp+l651QVwDau3rNnk0fh41sR7S++s++lscK6QngbhAJxtk4rhyFcdxQAGg1eXrZReQwW6QyCN2M5O5UEfojOzCiKXcToGjkR+Ierhh622dqo3ej9fOZFmKcUvGeFd/Y4CPfjO/jVXTOjMNjMsgctwEFBjZSC3LftDY9woAMWt11yKrbShFLqM4Ukcs1Q1HWhZarBauvqPE0jMFJIAz3d23nVwWQ9MFyX3UEKAuNj3nt+lJd6bHdTrK7MMIUZRydSQcHypDKdxr0SQStDwyyxKHkUP6qL3k/T3HuNTRazbuXDnq+FygLDmMA8R7hv21N9lWmJAYVIlxx53zg5HzNK2l2jtO0kQYz4MnF24GB7vhQBSXpBCGdpEdY+sCo3DghcLktnkMnyFLqWomXSZ57SQgRcJc4IbGzEDGTnB+FWvsuyiHWC2UlRz4eIn8T86hsLOIi7C2/V28xwqFeHI4QCcdlMCja6xNBOlvLHLIpZjxv7SLwlgDgbnAPPkCM71KOkUbXcHVqzWskTOZAM4GVAb3HLeWaIfZVp1/XtGWk7yx7gOXuAHwrpre3tLQMkI4YIyqKOxccvIUCGw6zZyI8hniSNZTEHZxhiADtUepaq1mLaeOMS2sjESOu5UEZBx3VFprQNfz+iFJLd1VyY91Vx6uARtuANvCrOrxTPEiQxdahcdagIBZcHbfszjPhmgCD+kVmxcxuZERlBkXHCcsFJB7QCfkaeNUF5oU19a8aZikKFhuMZAPyzVW06MWKWqRXERkbgAkHG3CxG/LPLJOPfRJNMtkhliVCElBDDiPI88d3Pso6APe+CalAgvW45CoeBlHDuvIYGzdvPto3zHb8aiSyt0m64Qp1na+Nz2Df3AVORgUIDyr8oVreSdJWlt9LuLmPqEBkjjYjO+2QCO2s/8AZurf8Buv3T+Fex3r8MxA2GAar8afrfOtFGyXIx3QpsdJo/G1lHzj/CvRM7j315x0LI/pFATz6mQDyH4V6ITyPjUMomB2pQfEUwA4FV7m9htusViWkRVJRRueI8I35bmuN5pWaalvNcKqQX8E91NbRsTJF7W22Nt8/GrYNUs69QtR1dmk2rjtWsckZfCaHA11IDXcVaCFrqTIrs5oAWuNU9Qvo7GAyS4PYq/rGgw1+4YlhEvAOYwdvjWU8sYOmRLJGLpmkVQo9UAe6lxVTTr5L2HjTAIOGGeVWs5rRNSVopNNWhadTc12aYxc0h5V2TSMe+gAJqkvDdMB3CqXXv3Dyp+ty8N82/ID6UO6/wAa3j8MpLpjrO7lsbuG7twDJC3EFJwGHIg+8ZFen6bq9nqsAltJgx5NG2zqe4j+c868oU0Y6KWvpnSKxVsEROZjnuUfjw1hPiZsunqU0MckZilwUYYx39uPlQa49DudVdJIJDOZERZCVPCVww2znHrDJx20XlMRkTrUyyZkViuQuBgkHsOD9aDO1tNHPfLdXUSriVuCNSU4k4QwwCcYHb3b158UajPQRZaxEbe8zM7MWgZCOsDDIyRyxwGtCq0El0iWSQX1ndOt0QCGlU4J4WGSvIe13bUUthcAObhwfWwoXuHafE8/DlRLoFkJntqN9mwaUE5xk71m9SmkM8jLNMvrHAWRgPrV4uSJkaLC9wFIWIGzH3DFYK5vbtWPBeXQ/wDjO4++qh1G/wA/7fefG4c/fXarZlZ6QspJxkj4ClIz7RzXm41S/H/n7v8A6zU4atqH9+ufjITVasLRoemIdYbeVfYVyG8M4x9PnQK31WWG2khRgI5McY78VFNqF5cwvDNdysjjBBbO3lQyOz4BwvcSOvjgHzFc+TBKUricuXE5SuJs+h5aQ3MpB6vIUDvO+frWoBHefM151a6hd2sKxW1w8ca+yoA2+VTjW9THK9k/dX8K2x4tY0bY6hGjf/tN+8a7b9Y/vGsENc1T++v+6n4V323qfbfSfuJ/21ejL2Rvdu8+dMlkSKNndgqKMsx7BWIGual/fZD+wn4VBdX9zdbTzvIByBO3lQoP0TmvC1f3Ru7qWZRgMdvd2VWy3d86rCQjkaXrT3nyrVcJsyoetr+TS0Ml9fXrDIijWFD3FjxN8gnnWHDV6H+T7U9LtdG9GmvIIbuWZ3eKRuE4zgc+ewHnXLmf54bR+m0Jz7jVaawtZYuraBAm+yjhznnyxzqdXWRA6EMh5MpyD8acK4fhqNRQihV2UDAHcKcBmu91KooAbORHbySE4CrmsbdTZByaOdMLs2egzMpw0jKg+JyfkDXnz38jDdzW+HHaszkyxcSAsd+2qjPvzqNpS3M0wtXYlwzJg1O4qgBpwNUImDUuahBpytTAmDYpeOoS1LxUySUPS8XjUPFXcVAicPtXcfjUPFtSFqoROX2503jPfURakzSGAQacDkYPLuphrqyRsT2s0lnIJLOR7dsjJhYpnHfjn7qN2nS/XrbAF8s691xEG+YwfnQAU6k4p/Qs3dp+UJwP69pnEB220nPxw2PrRuy6a6Jcr69w9scZIuIyoH7W6/OvLF5Uq+2fdWMsEGVszc9P9UguY7GG0nimjbikZo3DAdg5e81jg2KjHZ7qcOda446qiW7JOKu4qQV3bVkkiml4qYtOpgOBpQ1NrhQJkma7ipprhVEji1dxbU00goAfxVxamjlSGnYh4PbS9Z/yio+ykoA//9k="/>
          <p:cNvSpPr>
            <a:spLocks noChangeAspect="1" noChangeArrowheads="1"/>
          </p:cNvSpPr>
          <p:nvPr/>
        </p:nvSpPr>
        <p:spPr bwMode="auto">
          <a:xfrm>
            <a:off x="63500" y="-592138"/>
            <a:ext cx="13239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8" name="AutoShape 4" descr="data:image/jpeg;base64,/9j/4AAQSkZJRgABAQAAAQABAAD/2wBDAAkGBwgHBgkIBwgKCgkLDRYPDQwMDRsUFRAWIB0iIiAdHx8kKDQsJCYxJx8fLT0tMTU3Ojo6Iys/RD84QzQ5Ojf/2wBDAQoKCg0MDRoPDxo3JR8lNzc3Nzc3Nzc3Nzc3Nzc3Nzc3Nzc3Nzc3Nzc3Nzc3Nzc3Nzc3Nzc3Nzc3Nzc3Nzc3Nzf/wAARCACaAKkDASIAAhEBAxEB/8QAGwAAAQUBAQAAAAAAAAAAAAAABQECAwQGAAf/xABJEAACAQMCAgYHAwgHBgcAAAABAgMABBEFIRIxBhNBUWGRFCIycYGhsRXB0QcjQlKCkuHwFiQlVHPC4jRDVWKT0jNEU2Nyg6L/xAAZAQADAQEBAAAAAAAAAAAAAAAAAQIDBAX/xAAfEQACAgMBAQEBAQAAAAAAAAAAAQIRAxIhQTEiBBP/2gAMAwEAAhEDEQA/AAMaYAPed6sxW0kq5SJ28QpNENEskuLh5JBxJFgYPa3P6fWtJ7I7MUXRRlFsZ8Y6l/KrEdhOT/4DjfPKj0jOW9UoB486dGxx65U+4UbMALHp8w/3TDn51YSylyMofOiwYePlS5HcfI0bMQPWzcc1xU625HMVZ4vf5V3F/OKNgojWECpkRRzpvHnvPwpQ3gaNmKiwskQI2byqZbmJf0X+AFUeLwruP/l+dGzFQTW+hH6Enypw1KEf7mQ/EUL4/A13Fnkpo2YUgsNWiXlA/mKX7aiBH9Wc/tChBz+r86TB/V+dO2FIM/bkf91I/b/hXDXkztanbl+c/hQU5/V+dPj2GSoz76E2FBY9IFXP9TOR/wC5/CrFjrVrcSqkqGFmYcJY5Gff2VnmBbJwN/Go2GBT6FG8a335Gu9HPcaZ0Zka60iFnJLJlCT245fKinUjxp2hUeM6JcJbSXcM0cg4mWQMNxgqB9VNHMKxDKwZSNm7KD2qGLUpQ43MEZHju1ErTZZFAwoccIPZkfiDUNF2C+leqXOhwwvALeQycRxIzDGMeHPesynTPU5LSe4WGyAhGSvE2TRj8sUMttpmnu6snE8qbjH6teWxXGIGUKSr+qy94oq3SH4bNem2rvEJVitFQ8/VY4+dLb9LNauH4RNYx55ZhJ/zVmYbq3hWBYZ45HPtIE2Xz50RikEkvGEbl+inDUNNGi1kuGln1fWooyx1KzyBnAs/9dVU6QayXCPfRjxW2H3nxoXdSo0SqIykoIJDH2hVGW6wVdoXx4MP57KraLdGeklGzVNqurMq51Ph/wDoQfWunvtTROM6vLzAwIY9s8v0az9nfxTRrIUcMuxBx4c/Kr1tJbzQthyo54K7edapKXEZSUoq2S/aetmNn+1ZuFTgngjH+Wo21fWerZo9TuXIx+gmPktdxRqCOOM7ZOJBSR3pKFUjwviaTVeFQtsk0/UtZu7hITqM6k7liP4Vp+jl1czCZbmd5GjcLljnsrO2kgVgxnQPg7MOVHejGM3eCG9ddx20qqI2ummaRE4QxALHC+J7qqy6naIwTrlLFivCpyeIDOPChWt3VxHcdWgyAsckfL2w5BHxG1Mt9F9IuTck4Bz4ZBLZz4jI8qlAGobn0iON4RkOM57APGrYVsfwqtZWiWsYSMnGNxnaiVmnFKOIgL2lqYESxMVzgn4VWdPWxjfNbxYNLFtgNHw8PPi3xWU1GIW92FZcYPFwA5OBvv40/ADWhTTWN8uklVZAGfj7c1paBRvHL0mieMD/AGfJ+NHqzX1jPKtXhVb9CeHgeHCkDc4b/VimwbCVcnGVPlmob2f0jUYQHG1s557D1wfvqWA+u/uU/Wq7YvQF+V64kvNI0iKXL8N1KWJO5BUY+leYn0e0YKsJ4jvXon5UXj+zbBpJerAnbcdvq8jWB6pZsEetj6GtMSuVE5XUbOtrkAbQdWM4AUc6v2F510ZYKWweS88fyDQecGSS3tgCOskJBxvgY3+tEbKFhdktFmKX1cFOWNxn509ntRnKK1v0k1d2MYkiYBxgEA5I9/n8qrk8VqW4uTbnPfRm8hDWkhQAFBxDA7qA2EayrPHOuY2IbFY5ahLY6v53vDQYqzmZYbMcbyA7DspFu723VoGkcKDh17KtcMitw2NmEH67bZFXtH6gXkcV0sXWcDl25hsnYGrjK3zgpw1Xe0Cobk7gY+Aq7DcvGQCBkjtqLVIIrbVJo4E4I9iB8OVNjYvIvEPZHLw7qvZr0z41dBm1vFQgvCr+BrUdFX4/SmwF4mU4HIc6ykwfrl404DgDGeytP0QJHpa9zL99KbbYJemmW0Vrl5nYMGRUCkcuEsfvrryYwIvVjJJxk9g3J+ld6YqziFI3dlALkDZQeX38qo62ZXVI4w4Y8XrjkPVOd+/8azQy3p80ksjl2JDDKjuHZ9KKPcM8caFV9QY4hzPvodp0AhgXDcRYA57MY2x8KuGmBMty8Tq4wxXdQeWeyqk0zyOzyMS7Elj309t6ikU4JxyFMDRdHJTLrIJOT1R+6tfWK6KH+1h/ht91bWs19YHh1q/WatHEuMi2cjx9dKMQ562XIx6q9ue01l9Pkc6mChy3o0hXAyQONM1pLFncsX4t4xjiGDzNNy/VCX0H9K7WC8trVLiJZVWQsAwzg4rA6hElvdssagAj2QNh/OK9E17AgiyceufoawWvRt6eHA9Vox5g/wAa1jwiXXRVjOXDnHEORA5Vai7OdUkapVuFUcmJ7AtPZRRnpJsKIQeYyD2UC6ua3u5FMfqKSFPf3VcjuLqQcMcYXxO5orGjLCgl3bG+1ZZH/oqR04E8MrfpnQb24IjZ1h4jsqHc1PFpK+nx2s3ECwPE4beitxHbIvXlE6xORO3wqtcXFoky3KGUSDkMgjxqscIpd+jyZG3S+ArU7JbG9KJI7g/pOcmovWB5c+2pdTvI7udWUsd+7erAU9ZHHwhcgeqedaSSb4ZQf5SkLaSOx3JZgRud62PQ/KveB+YKn61nhDDBECgIkzvxCtJ0WYNfX5HIdXjyqJKmWnaCkaSS2txGvWdc8xLjBUleLGAT3qAKt2Fm8dvEszAurFtjkDOdh54q5lUTiY4GN/Cgi68bi7hW1jZYTIqSNImCeIErjw2z8agAvOjx2jpZngcD1PA91TW8omhSQAgMM4PMUA0bWHuprmcuZI3fhhjUdvcPhjPjmtBHkEDhUDt35H+c0wHNkVFIdvgalY1DJyoAM9Ej/aoJ/wDTb7q2nGKwvRiULqBOd1jbOPhWr9Lj76UIt2KTPEejRD61Fg5/MSf5K1qj86zd+3wrJdESG1O4GTkwA8+5h+NbEDcZ7vwpsfgP1mzku7VFg3kSUPgnAIwRj51m7/o5qV1j83EMDGetx91bfFcRgUgSV2eX6h0G1m4RUga2QfpFpjk+S1Db9AukEFxDKslmer2wZ23Hd7NepgtnBC/WnigbdmLTo5qCHIig/wCr/pqcaFqJ2aKDH+L/AArXYFdVKTRDin9PLtQ6EdIb26aVprJVPsp17YUdn6NRJ0B6QIQevsSQc7zMd/3K9WFOpWVSPJx+T/XAcq9gD/jt/wBlW4ehmvqFDvYEqMK3XMSP/wA16btSHAoTaE0mYiw6K39vF+dFvJKTuxkJ+ooxoejXNjPdSztHiZl4VQk4AHbsN6PjBpdqLGUdWt3n0yeKNirOhUkHGAee/uzQOxsJ5tUvsoVjjuomQkYGFj7POtUQG2IBrsDNIAfpuk2un5NujEkY4pG4iB3DuHhRHFcMV2aYDWFRuMipCc01hkUAE9IZYrRiAAzMeI459oq36V7qyl10m0jSG9Fvr+KCYYbgfOcHtqD+nXR7/i0Hz/CrVENMznRBJk1yTrIpFU2jblSBnjStqPaX41jujGp+l651QVwDau3rNnk0fh41sR7S++s++lscK6QngbhAJxtk4rhyFcdxQAGg1eXrZReQwW6QyCN2M5O5UEfojOzCiKXcToGjkR+Ierhh622dqo3ej9fOZFmKcUvGeFd/Y4CPfjO/jVXTOjMNjMsgctwEFBjZSC3LftDY9woAMWt11yKrbShFLqM4Ukcs1Q1HWhZarBauvqPE0jMFJIAz3d23nVwWQ9MFyX3UEKAuNj3nt+lJd6bHdTrK7MMIUZRydSQcHypDKdxr0SQStDwyyxKHkUP6qL3k/T3HuNTRazbuXDnq+FygLDmMA8R7hv21N9lWmJAYVIlxx53zg5HzNK2l2jtO0kQYz4MnF24GB7vhQBSXpBCGdpEdY+sCo3DghcLktnkMnyFLqWomXSZ57SQgRcJc4IbGzEDGTnB+FWvsuyiHWC2UlRz4eIn8T86hsLOIi7C2/V28xwqFeHI4QCcdlMCja6xNBOlvLHLIpZjxv7SLwlgDgbnAPPkCM71KOkUbXcHVqzWskTOZAM4GVAb3HLeWaIfZVp1/XtGWk7yx7gOXuAHwrpre3tLQMkI4YIyqKOxccvIUCGw6zZyI8hniSNZTEHZxhiADtUepaq1mLaeOMS2sjESOu5UEZBx3VFprQNfz+iFJLd1VyY91Vx6uARtuANvCrOrxTPEiQxdahcdagIBZcHbfszjPhmgCD+kVmxcxuZERlBkXHCcsFJB7QCfkaeNUF5oU19a8aZikKFhuMZAPyzVW06MWKWqRXERkbgAkHG3CxG/LPLJOPfRJNMtkhliVCElBDDiPI88d3Pso6APe+CalAgvW45CoeBlHDuvIYGzdvPto3zHb8aiSyt0m64Qp1na+Nz2Df3AVORgUIDyr8oVreSdJWlt9LuLmPqEBkjjYjO+2QCO2s/8AZurf8Buv3T+Fex3r8MxA2GAar8afrfOtFGyXIx3QpsdJo/G1lHzj/CvRM7j315x0LI/pFATz6mQDyH4V6ITyPjUMomB2pQfEUwA4FV7m9htusViWkRVJRRueI8I35bmuN5pWaalvNcKqQX8E91NbRsTJF7W22Nt8/GrYNUs69QtR1dmk2rjtWsckZfCaHA11IDXcVaCFrqTIrs5oAWuNU9Qvo7GAyS4PYq/rGgw1+4YlhEvAOYwdvjWU8sYOmRLJGLpmkVQo9UAe6lxVTTr5L2HjTAIOGGeVWs5rRNSVopNNWhadTc12aYxc0h5V2TSMe+gAJqkvDdMB3CqXXv3Dyp+ty8N82/ID6UO6/wAa3j8MpLpjrO7lsbuG7twDJC3EFJwGHIg+8ZFen6bq9nqsAltJgx5NG2zqe4j+c868oU0Y6KWvpnSKxVsEROZjnuUfjw1hPiZsunqU0MckZilwUYYx39uPlQa49DudVdJIJDOZERZCVPCVww2znHrDJx20XlMRkTrUyyZkViuQuBgkHsOD9aDO1tNHPfLdXUSriVuCNSU4k4QwwCcYHb3b158UajPQRZaxEbe8zM7MWgZCOsDDIyRyxwGtCq0El0iWSQX1ndOt0QCGlU4J4WGSvIe13bUUthcAObhwfWwoXuHafE8/DlRLoFkJntqN9mwaUE5xk71m9SmkM8jLNMvrHAWRgPrV4uSJkaLC9wFIWIGzH3DFYK5vbtWPBeXQ/wDjO4++qh1G/wA/7fefG4c/fXarZlZ6QspJxkj4ClIz7RzXm41S/H/n7v8A6zU4atqH9+ufjITVasLRoemIdYbeVfYVyG8M4x9PnQK31WWG2khRgI5McY78VFNqF5cwvDNdysjjBBbO3lQyOz4BwvcSOvjgHzFc+TBKUricuXE5SuJs+h5aQ3MpB6vIUDvO+frWoBHefM151a6hd2sKxW1w8ca+yoA2+VTjW9THK9k/dX8K2x4tY0bY6hGjf/tN+8a7b9Y/vGsENc1T++v+6n4V323qfbfSfuJ/21ejL2Rvdu8+dMlkSKNndgqKMsx7BWIGual/fZD+wn4VBdX9zdbTzvIByBO3lQoP0TmvC1f3Ru7qWZRgMdvd2VWy3d86rCQjkaXrT3nyrVcJsyoetr+TS0Ml9fXrDIijWFD3FjxN8gnnWHDV6H+T7U9LtdG9GmvIIbuWZ3eKRuE4zgc+ewHnXLmf54bR+m0Jz7jVaawtZYuraBAm+yjhznnyxzqdXWRA6EMh5MpyD8acK4fhqNRQihV2UDAHcKcBmu91KooAbORHbySE4CrmsbdTZByaOdMLs2egzMpw0jKg+JyfkDXnz38jDdzW+HHaszkyxcSAsd+2qjPvzqNpS3M0wtXYlwzJg1O4qgBpwNUImDUuahBpytTAmDYpeOoS1LxUySUPS8XjUPFXcVAicPtXcfjUPFtSFqoROX2503jPfURakzSGAQacDkYPLuphrqyRsT2s0lnIJLOR7dsjJhYpnHfjn7qN2nS/XrbAF8s691xEG+YwfnQAU6k4p/Qs3dp+UJwP69pnEB220nPxw2PrRuy6a6Jcr69w9scZIuIyoH7W6/OvLF5Uq+2fdWMsEGVszc9P9UguY7GG0nimjbikZo3DAdg5e81jg2KjHZ7qcOda446qiW7JOKu4qQV3bVkkiml4qYtOpgOBpQ1NrhQJkma7ipprhVEji1dxbU00goAfxVxamjlSGnYh4PbS9Z/yio+ykoA//9k="/>
          <p:cNvSpPr>
            <a:spLocks noChangeAspect="1" noChangeArrowheads="1"/>
          </p:cNvSpPr>
          <p:nvPr/>
        </p:nvSpPr>
        <p:spPr bwMode="auto">
          <a:xfrm>
            <a:off x="63500" y="-592138"/>
            <a:ext cx="13239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381000" y="210979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语法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grammar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points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一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、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S  Time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有空吗？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 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你今天晚上有空吗？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endParaRPr lang="en-US" altLang="zh-TW" sz="2800" dirty="0" smtClean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她后天中午有空吗？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endParaRPr lang="en-US" altLang="zh-TW" sz="2800" dirty="0" smtClean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我明天没空。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endParaRPr lang="en-US" altLang="zh-TW" sz="2800" dirty="0" smtClean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1148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I’m not free/available tomorrow.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27432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Is she free/available the day after tomorrow noon?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19050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Are you free/available tonight?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304800" y="495121"/>
            <a:ext cx="91440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二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、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跟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person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一起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VO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我常常跟妈妈一起回家。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____________________________________________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我明天想跟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DFKai-SB" pitchFamily="65" charset="-120"/>
                <a:cs typeface="Times New Roman" pitchFamily="18" charset="0"/>
              </a:rPr>
              <a:t>Lisa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一起去看电影。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我喜欢跟朋友一起写作业。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__________________________________________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 often go home together with mom.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124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 want to watch movie together with Lisa tomorrow.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343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 like to write homework together with friend.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381000" y="64752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三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、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S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要不要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VO?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	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SimSun" pitchFamily="2" charset="-122"/>
                <a:cs typeface="Tahoma" pitchFamily="34" charset="0"/>
              </a:rPr>
              <a:t>	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S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要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SimSun" pitchFamily="2" charset="-122"/>
                <a:ea typeface="SimSun" pitchFamily="2" charset="-122"/>
                <a:cs typeface="Tahoma" pitchFamily="34" charset="0"/>
              </a:rPr>
              <a:t>/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不要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SimSun" pitchFamily="2" charset="-122"/>
                <a:ea typeface="SimSun" pitchFamily="2" charset="-122"/>
                <a:cs typeface="Tahoma" pitchFamily="34" charset="0"/>
              </a:rPr>
              <a:t>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VO.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     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要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libri" pitchFamily="34" charset="0"/>
                <a:ea typeface="PMingLiU" pitchFamily="18" charset="-120"/>
                <a:cs typeface="Tahoma" pitchFamily="34" charset="0"/>
              </a:rPr>
              <a:t>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libri" pitchFamily="34" charset="0"/>
                <a:ea typeface="PMingLiU" pitchFamily="18" charset="-120"/>
                <a:cs typeface="Tahoma" pitchFamily="34" charset="0"/>
              </a:rPr>
              <a:t>(</a:t>
            </a:r>
            <a:r>
              <a:rPr kumimoji="0" lang="en-US" altLang="zh-TW" sz="2800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Calibri" pitchFamily="34" charset="0"/>
                <a:ea typeface="PMingLiU" pitchFamily="18" charset="-120"/>
                <a:cs typeface="Tahoma" pitchFamily="34" charset="0"/>
              </a:rPr>
              <a:t>yào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libri" pitchFamily="34" charset="0"/>
                <a:ea typeface="PMingLiU" pitchFamily="18" charset="-120"/>
                <a:cs typeface="Tahoma" pitchFamily="34" charset="0"/>
              </a:rPr>
              <a:t>; will, to want to) indicates a future commitment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你要不要留言？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________________________________________________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我要准备大考，我不要看电视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_______________________________________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590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Do you want to/will you leave message?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810000"/>
            <a:ext cx="8229600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I want to/will prepare for test.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I don’t want to/won’t watch TV.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51242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black"/>
                </a:solidFill>
                <a:latin typeface="DFKai-SB" pitchFamily="65" charset="-120"/>
                <a:ea typeface="DFKai-SB" pitchFamily="65" charset="-120"/>
              </a:rPr>
              <a:t>说话练习</a:t>
            </a:r>
            <a:endParaRPr lang="en-US" sz="3600" dirty="0">
              <a:solidFill>
                <a:prstClr val="black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399" y="151242"/>
            <a:ext cx="2537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prstClr val="black"/>
                </a:solidFill>
              </a:rPr>
              <a:t>Situation</a:t>
            </a:r>
            <a:r>
              <a:rPr lang="zh-CN" altLang="en-US" sz="4000" dirty="0">
                <a:solidFill>
                  <a:prstClr val="black"/>
                </a:solidFill>
              </a:rPr>
              <a:t> </a:t>
            </a:r>
            <a:r>
              <a:rPr lang="en-US" altLang="zh-CN" sz="4000" dirty="0" smtClean="0">
                <a:solidFill>
                  <a:prstClr val="black"/>
                </a:solidFill>
              </a:rPr>
              <a:t>4</a:t>
            </a:r>
            <a:r>
              <a:rPr lang="zh-CN" altLang="en-US" sz="4000" dirty="0" smtClean="0">
                <a:solidFill>
                  <a:prstClr val="black"/>
                </a:solidFill>
              </a:rPr>
              <a:t>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2889" y="836949"/>
            <a:ext cx="4586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C00000"/>
                </a:solidFill>
                <a:ea typeface="DFKai-SB" pitchFamily="65" charset="-120"/>
              </a:rPr>
              <a:t>A: </a:t>
            </a:r>
            <a:r>
              <a:rPr lang="zh-CN" altLang="en-US" sz="2800" dirty="0">
                <a:solidFill>
                  <a:srgbClr val="C00000"/>
                </a:solidFill>
                <a:ea typeface="DFKai-SB" pitchFamily="65" charset="-120"/>
              </a:rPr>
              <a:t>打电话</a:t>
            </a:r>
            <a:r>
              <a:rPr lang="en-US" altLang="zh-CN" sz="2800" dirty="0">
                <a:solidFill>
                  <a:srgbClr val="C00000"/>
                </a:solidFill>
                <a:ea typeface="DFKai-SB" pitchFamily="65" charset="-120"/>
              </a:rPr>
              <a:t>		B</a:t>
            </a:r>
            <a:r>
              <a:rPr lang="zh-CN" altLang="en-US" sz="2800" dirty="0">
                <a:solidFill>
                  <a:srgbClr val="C00000"/>
                </a:solidFill>
                <a:ea typeface="DFKai-SB" pitchFamily="65" charset="-120"/>
              </a:rPr>
              <a:t>：接电话</a:t>
            </a:r>
            <a:endParaRPr lang="en-US" sz="2800" dirty="0">
              <a:solidFill>
                <a:srgbClr val="C00000"/>
              </a:solidFill>
              <a:ea typeface="DFKai-SB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3894" y="1524000"/>
            <a:ext cx="57289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A  makes phone call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B: </a:t>
            </a:r>
            <a:r>
              <a:rPr lang="zh-CN" altLang="en-US" sz="3200" dirty="0">
                <a:solidFill>
                  <a:prstClr val="black"/>
                </a:solidFill>
                <a:ea typeface="DFKai-SB" pitchFamily="65" charset="-120"/>
              </a:rPr>
              <a:t>喂！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A: 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喂！小龙，今天忙不忙？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B:</a:t>
            </a:r>
            <a:r>
              <a:rPr lang="zh-CN" altLang="en-US" sz="3200" dirty="0">
                <a:solidFill>
                  <a:prstClr val="black"/>
                </a:solidFill>
                <a:ea typeface="DFKai-SB" pitchFamily="65" charset="-120"/>
              </a:rPr>
              <a:t> 今天不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忙！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prstClr val="black"/>
                </a:solidFill>
                <a:ea typeface="DFKai-SB" pitchFamily="65" charset="-120"/>
              </a:rPr>
              <a:t>A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：那，我们去看电影，好吗？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prstClr val="black"/>
                </a:solidFill>
                <a:ea typeface="DFKai-SB" pitchFamily="65" charset="-120"/>
              </a:rPr>
              <a:t>B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：</a:t>
            </a:r>
            <a:r>
              <a:rPr lang="zh-CN" altLang="en-US" sz="3200" dirty="0">
                <a:solidFill>
                  <a:prstClr val="black"/>
                </a:solidFill>
                <a:ea typeface="DFKai-SB" pitchFamily="65" charset="-120"/>
              </a:rPr>
              <a:t>好的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！</a:t>
            </a:r>
            <a:endParaRPr lang="en-US" sz="3200" dirty="0">
              <a:solidFill>
                <a:prstClr val="black"/>
              </a:solidFill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3483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304800" y="587455"/>
            <a:ext cx="9144000" cy="454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四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、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Time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见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!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星期三见！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________________________________________________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明天见！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________________________________________________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下个星期一见！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________________________________________________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7526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See you Wednesday!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29718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See you tomorrow!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43434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See you next Monday!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91180"/>
            <a:ext cx="7577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Write the following dialogue in Chinese characters.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38200" y="1066800"/>
            <a:ext cx="6781800" cy="468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ea typeface="SimSun"/>
                <a:cs typeface="Times New Roman"/>
              </a:rPr>
              <a:t>A: Hello!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ea typeface="SimSun"/>
                <a:cs typeface="Times New Roman"/>
              </a:rPr>
              <a:t>B: </a:t>
            </a:r>
            <a:r>
              <a:rPr lang="en-US" sz="2400" b="1" dirty="0" smtClean="0">
                <a:ea typeface="SimSun"/>
                <a:cs typeface="Times New Roman"/>
              </a:rPr>
              <a:t>Hello! </a:t>
            </a:r>
            <a:r>
              <a:rPr lang="en-US" sz="2400" b="1" dirty="0">
                <a:ea typeface="SimSun"/>
                <a:cs typeface="Times New Roman"/>
              </a:rPr>
              <a:t>Xiao Wang, are you free the day after tomorrow?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ea typeface="SimSun"/>
                <a:cs typeface="Times New Roman"/>
              </a:rPr>
              <a:t>A: I don’t know. What is going on?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ea typeface="SimSun"/>
                <a:cs typeface="Times New Roman"/>
              </a:rPr>
              <a:t>B: I want to invite you to go to Xiao Li’s birthday party together with me.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ea typeface="SimSun"/>
                <a:cs typeface="Times New Roman"/>
              </a:rPr>
              <a:t>A: Wait a second. I will send you a text.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ea typeface="SimSun"/>
                <a:cs typeface="Times New Roman"/>
              </a:rPr>
              <a:t>B: Leave me a message, okay?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ea typeface="SimSun"/>
                <a:cs typeface="Times New Roman"/>
              </a:rPr>
              <a:t>A: Okay.</a:t>
            </a:r>
          </a:p>
        </p:txBody>
      </p:sp>
    </p:spTree>
    <p:extLst>
      <p:ext uri="{BB962C8B-B14F-4D97-AF65-F5344CB8AC3E}">
        <p14:creationId xmlns:p14="http://schemas.microsoft.com/office/powerpoint/2010/main" val="344680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9474" y="1143000"/>
            <a:ext cx="7772400" cy="478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ea typeface="SimSun"/>
                <a:cs typeface="Times New Roman"/>
              </a:rPr>
              <a:t>A: </a:t>
            </a:r>
            <a:r>
              <a:rPr lang="zh-CN" altLang="en-US" sz="3200" b="1" dirty="0">
                <a:ea typeface="SimSun"/>
                <a:cs typeface="Times New Roman"/>
              </a:rPr>
              <a:t>喂</a:t>
            </a:r>
            <a:r>
              <a:rPr lang="en-US" sz="3200" b="1" dirty="0">
                <a:ea typeface="SimSun"/>
                <a:cs typeface="Times New Roman"/>
              </a:rPr>
              <a:t>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ea typeface="SimSun"/>
                <a:cs typeface="Times New Roman"/>
              </a:rPr>
              <a:t>B: </a:t>
            </a:r>
            <a:r>
              <a:rPr lang="zh-CN" altLang="en-US" sz="3200" b="1" dirty="0">
                <a:ea typeface="SimSun"/>
                <a:cs typeface="Times New Roman"/>
              </a:rPr>
              <a:t>喂， 小王，你后天有空吗？</a:t>
            </a:r>
            <a:endParaRPr lang="en-US" sz="3200" b="1" dirty="0"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ea typeface="SimSun"/>
                <a:cs typeface="Times New Roman"/>
              </a:rPr>
              <a:t>A: </a:t>
            </a:r>
            <a:r>
              <a:rPr lang="zh-CN" altLang="en-US" sz="3200" b="1" dirty="0">
                <a:ea typeface="SimSun"/>
                <a:cs typeface="Times New Roman"/>
              </a:rPr>
              <a:t>我不知道，你有什么事？</a:t>
            </a:r>
            <a:endParaRPr lang="en-US" sz="3200" b="1" dirty="0"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ea typeface="SimSun"/>
                <a:cs typeface="Times New Roman"/>
              </a:rPr>
              <a:t>B: </a:t>
            </a:r>
            <a:r>
              <a:rPr lang="zh-CN" altLang="en-US" sz="3200" b="1" dirty="0">
                <a:ea typeface="SimSun"/>
                <a:cs typeface="Times New Roman"/>
              </a:rPr>
              <a:t>我想请你跟我一起去小李的生日会。</a:t>
            </a:r>
            <a:endParaRPr lang="en-US" sz="3200" b="1" dirty="0"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ea typeface="SimSun"/>
                <a:cs typeface="Times New Roman"/>
              </a:rPr>
              <a:t>A: </a:t>
            </a:r>
            <a:r>
              <a:rPr lang="zh-CN" altLang="en-US" sz="3200" b="1" dirty="0">
                <a:ea typeface="SimSun"/>
                <a:cs typeface="Times New Roman"/>
              </a:rPr>
              <a:t>等一下我给你发短信。</a:t>
            </a:r>
            <a:endParaRPr lang="en-US" sz="3200" b="1" dirty="0"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ea typeface="SimSun"/>
                <a:cs typeface="Times New Roman"/>
              </a:rPr>
              <a:t>B: </a:t>
            </a:r>
            <a:r>
              <a:rPr lang="zh-CN" altLang="en-US" sz="3200" b="1" dirty="0">
                <a:ea typeface="SimSun"/>
                <a:cs typeface="Times New Roman"/>
              </a:rPr>
              <a:t>给我留言，好吗？</a:t>
            </a:r>
            <a:endParaRPr lang="en-US" sz="3200" b="1" dirty="0"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ea typeface="SimSun"/>
                <a:cs typeface="Times New Roman"/>
              </a:rPr>
              <a:t>A: </a:t>
            </a:r>
            <a:r>
              <a:rPr lang="zh-CN" altLang="en-US" sz="3200" b="1" dirty="0">
                <a:ea typeface="SimSun"/>
                <a:cs typeface="Times New Roman"/>
              </a:rPr>
              <a:t>好的！</a:t>
            </a:r>
            <a:endParaRPr lang="en-US" sz="3200" b="1" dirty="0">
              <a:ea typeface="SimSu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548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28600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二零一</a:t>
            </a:r>
            <a:r>
              <a:rPr lang="zh-CN" altLang="en-US" sz="3600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三</a:t>
            </a:r>
            <a:r>
              <a:rPr lang="zh-CN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年</a:t>
            </a:r>
            <a:r>
              <a:rPr lang="zh-CN" altLang="en-US" sz="3600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四</a:t>
            </a:r>
            <a:r>
              <a:rPr lang="zh-CN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月</a:t>
            </a:r>
            <a:r>
              <a:rPr lang="zh-CN" altLang="en-US" sz="3600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二</a:t>
            </a:r>
            <a:r>
              <a:rPr lang="zh-CN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十三日星期二</a:t>
            </a:r>
            <a:endParaRPr lang="en-US" sz="3600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9144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现在做 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(Do Now)</a:t>
            </a:r>
            <a:endParaRPr lang="en-US" sz="2000" dirty="0">
              <a:latin typeface="+mj-lt"/>
            </a:endParaRPr>
          </a:p>
        </p:txBody>
      </p:sp>
      <p:pic>
        <p:nvPicPr>
          <p:cNvPr id="7" name="Picture 2" descr="C:\Users\Owner\AppData\Local\Microsoft\Windows\Temporary Internet Files\Content.IE5\7Q01VO79\MCj0325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04800"/>
            <a:ext cx="1216787" cy="143499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9050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+mj-lt"/>
                <a:ea typeface="DFKai-SB" pitchFamily="65" charset="-120"/>
              </a:rPr>
              <a:t>跟你的</a:t>
            </a:r>
            <a:r>
              <a:rPr lang="en-US" altLang="zh-CN" sz="3600" dirty="0" smtClean="0">
                <a:latin typeface="+mj-lt"/>
                <a:ea typeface="DFKai-SB" pitchFamily="65" charset="-120"/>
              </a:rPr>
              <a:t>partner</a:t>
            </a:r>
            <a:r>
              <a:rPr lang="zh-CN" altLang="en-US" sz="3600" dirty="0" smtClean="0">
                <a:latin typeface="+mj-lt"/>
                <a:ea typeface="DFKai-SB" pitchFamily="65" charset="-120"/>
              </a:rPr>
              <a:t>一起读八个</a:t>
            </a:r>
            <a:r>
              <a:rPr lang="en-US" altLang="zh-CN" sz="3600" dirty="0" smtClean="0">
                <a:latin typeface="+mj-lt"/>
                <a:ea typeface="DFKai-SB" pitchFamily="65" charset="-120"/>
              </a:rPr>
              <a:t>questions and answers. </a:t>
            </a:r>
            <a:r>
              <a:rPr lang="zh-CN" altLang="en-US" sz="3600" dirty="0" smtClean="0">
                <a:latin typeface="+mj-lt"/>
                <a:ea typeface="DFKai-SB" pitchFamily="65" charset="-120"/>
              </a:rPr>
              <a:t>写</a:t>
            </a:r>
            <a:r>
              <a:rPr lang="en-US" altLang="zh-CN" sz="3600" dirty="0" smtClean="0">
                <a:latin typeface="+mj-lt"/>
                <a:ea typeface="DFKai-SB" pitchFamily="65" charset="-120"/>
              </a:rPr>
              <a:t>pinyin and meaning for those words you’re not familiar with.</a:t>
            </a:r>
            <a:endParaRPr lang="en-US" sz="2800" dirty="0" smtClean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914400"/>
            <a:ext cx="94676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你的中文大考考得怎么样？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SimSun" pitchFamily="2" charset="-122"/>
              </a:rPr>
              <a:t>A: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我的中文大考考得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SimSun" pitchFamily="2" charset="-122"/>
              </a:rPr>
              <a:t>______________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你正在做什么？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		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     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我正在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SimSun" pitchFamily="2" charset="-122"/>
              </a:rPr>
              <a:t>______________________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你明天晚上有空吗？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	 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   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我明天晚上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SimSun" pitchFamily="2" charset="-122"/>
              </a:rPr>
              <a:t> 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有空</a:t>
            </a:r>
            <a:r>
              <a:rPr kumimoji="0" lang="en-US" altLang="zh-CN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SimSun" pitchFamily="2" charset="-122"/>
              </a:rPr>
              <a:t>/</a:t>
            </a:r>
            <a:r>
              <a:rPr kumimoji="0" lang="zh-CN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没空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我想请你吃年夜饭，怎么样？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好，什么时候？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SimSun" pitchFamily="2" charset="-122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不好，我没空。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你想不想跟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SimSun" pitchFamily="2" charset="-122"/>
              </a:rPr>
              <a:t>Lady Gaga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一起跳舞？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SimSun" pitchFamily="2" charset="-122"/>
              </a:rPr>
              <a:t> 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A: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不想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/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很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想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SimSun" pitchFamily="2" charset="-122"/>
              </a:rPr>
              <a:t>/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非常想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SimSun" pitchFamily="2" charset="-122"/>
              </a:rPr>
              <a:t>/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太想了。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你去不去我的生日会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？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	  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我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SimSun" pitchFamily="2" charset="-122"/>
              </a:rPr>
              <a:t>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去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SimSun" pitchFamily="2" charset="-122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不去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SimSun" pitchFamily="2" charset="-122"/>
              </a:rPr>
              <a:t>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你的生日会。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要不要跟我一起写作业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?</a:t>
            </a:r>
            <a:r>
              <a:rPr kumimoji="0" lang="en-US" altLang="zh-CN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要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不要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跟你一起写作业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Q: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SimSun" pitchFamily="2" charset="-122"/>
              </a:rPr>
              <a:t>喜欢打简讯吗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？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	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我喜欢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不喜欢打简讯。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28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说话练习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62466" name="Picture 2" descr="C:\Users\Owner\AppData\Local\Microsoft\Windows\Temporary Internet Files\Content.IE5\GZQENKU8\MC9003043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1507365" cy="1116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096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U3 Final Assessment</a:t>
            </a:r>
            <a:endParaRPr lang="en-US" sz="3200" dirty="0"/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-490233" y="1447800"/>
            <a:ext cx="96827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SimSun" pitchFamily="2" charset="-122"/>
                <a:cs typeface="Times New Roman" pitchFamily="18" charset="0"/>
              </a:rPr>
              <a:t>At the end of this unit, you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 will be randomly paired up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with a partner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and start a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spontaneous phone conversation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on a given scenario from one of </a:t>
            </a:r>
            <a:r>
              <a:rPr lang="en-US" altLang="zh-CN" sz="2400" dirty="0" smtClean="0">
                <a:latin typeface="Cambria" pitchFamily="18" charset="0"/>
                <a:ea typeface="SimSun" pitchFamily="2" charset="-122"/>
                <a:cs typeface="Times New Roman" pitchFamily="18" charset="0"/>
              </a:rPr>
              <a:t>the scenarios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below and present to class.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SimSun" pitchFamily="2" charset="-122"/>
                <a:cs typeface="Times New Roman" pitchFamily="18" charset="0"/>
              </a:rPr>
              <a:t>Presentation day: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400" b="1" u="sng" dirty="0" smtClean="0">
                <a:latin typeface="Georgia" pitchFamily="18" charset="0"/>
                <a:ea typeface="SimSun" pitchFamily="2" charset="-122"/>
                <a:cs typeface="Times New Roman" pitchFamily="18" charset="0"/>
              </a:rPr>
              <a:t>April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SimSun" pitchFamily="2" charset="-122"/>
                <a:cs typeface="Times New Roman" pitchFamily="18" charset="0"/>
              </a:rPr>
              <a:t>29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4514" name="Picture 2" descr="C:\Users\Owner\AppData\Local\Microsoft\Windows\Temporary Internet Files\Content.IE5\5U4R62ZV\MM9002363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114800"/>
            <a:ext cx="2138438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 b="439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19200" y="381000"/>
            <a:ext cx="84978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400" b="1" dirty="0" smtClean="0">
                <a:ea typeface="SimSun" pitchFamily="2" charset="-122"/>
              </a:rPr>
              <a:t>作业 </a:t>
            </a:r>
            <a:r>
              <a:rPr lang="en-US" altLang="zh-CN" sz="4400" b="1" dirty="0" smtClean="0">
                <a:ea typeface="SimSun" pitchFamily="2" charset="-122"/>
              </a:rPr>
              <a:t>Homework  </a:t>
            </a:r>
            <a:endParaRPr lang="en-US" altLang="zh-CN" sz="2800" b="1" dirty="0" smtClean="0">
              <a:ea typeface="SimSun" pitchFamily="2" charset="-122"/>
            </a:endParaRPr>
          </a:p>
          <a:p>
            <a:endParaRPr lang="en-US" altLang="zh-CN" sz="3600" b="1" dirty="0">
              <a:ea typeface="SimSun" pitchFamily="2" charset="-122"/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295400" y="2209800"/>
            <a:ext cx="7848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lvl="0" indent="-514350"/>
            <a:endParaRPr lang="en-US" altLang="zh-TW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371600"/>
            <a:ext cx="7696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1) U3B </a:t>
            </a:r>
            <a:r>
              <a:rPr lang="en-US" sz="2800" b="1" dirty="0" err="1" smtClean="0"/>
              <a:t>Vocab</a:t>
            </a:r>
            <a:r>
              <a:rPr lang="en-US" sz="2800" b="1" dirty="0" smtClean="0"/>
              <a:t> writing</a:t>
            </a:r>
          </a:p>
          <a:p>
            <a:r>
              <a:rPr lang="en-US" sz="2800" b="1" dirty="0" smtClean="0"/>
              <a:t>    Due </a:t>
            </a:r>
            <a:r>
              <a:rPr lang="en-US" altLang="zh-CN" sz="2800" b="1" dirty="0" smtClean="0"/>
              <a:t>4/25</a:t>
            </a:r>
            <a:endParaRPr lang="en-US" sz="2800" b="1" dirty="0" smtClean="0"/>
          </a:p>
          <a:p>
            <a:endParaRPr lang="en-US" sz="2800" b="1" dirty="0" smtClean="0"/>
          </a:p>
          <a:p>
            <a:endParaRPr lang="en-US" altLang="zh-CN" sz="2800" b="1" dirty="0" smtClean="0"/>
          </a:p>
          <a:p>
            <a:r>
              <a:rPr lang="en-US" altLang="zh-CN" sz="2800" b="1" dirty="0" smtClean="0"/>
              <a:t>3)</a:t>
            </a:r>
            <a:r>
              <a:rPr lang="en-US" sz="2800" b="1" dirty="0" smtClean="0"/>
              <a:t> </a:t>
            </a:r>
            <a:r>
              <a:rPr lang="zh-CN" altLang="en-US" sz="2800" b="1" dirty="0" smtClean="0"/>
              <a:t>准备</a:t>
            </a:r>
            <a:r>
              <a:rPr lang="en-US" sz="2800" b="1" dirty="0" smtClean="0"/>
              <a:t>U3 Final Assessment</a:t>
            </a:r>
          </a:p>
          <a:p>
            <a:r>
              <a:rPr lang="zh-CN" altLang="en-US" sz="2800" b="1" dirty="0" smtClean="0"/>
              <a:t>     </a:t>
            </a:r>
            <a:r>
              <a:rPr lang="en-US" altLang="zh-CN" sz="2800" b="1" dirty="0" smtClean="0"/>
              <a:t>Due</a:t>
            </a:r>
            <a:r>
              <a:rPr lang="en-US" altLang="zh-TW" sz="2800" b="1" dirty="0" smtClean="0"/>
              <a:t>:</a:t>
            </a:r>
            <a:r>
              <a:rPr lang="zh-TW" altLang="en-US" sz="2800" b="1" dirty="0" smtClean="0"/>
              <a:t> </a:t>
            </a:r>
            <a:r>
              <a:rPr lang="en-US" altLang="zh-CN" sz="2800" b="1" dirty="0" smtClean="0"/>
              <a:t>4/29</a:t>
            </a:r>
            <a:endParaRPr lang="en-US" sz="2800" b="1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	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9600" y="609600"/>
            <a:ext cx="9144000" cy="50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Situation 2</a:t>
            </a: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B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：小明，你明天下午有空吗？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A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：对不起。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我明天下午没空。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有什么事？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B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：我想请你看电影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SimSun" pitchFamily="2" charset="-122"/>
                <a:ea typeface="SimSun" pitchFamily="2" charset="-122"/>
                <a:cs typeface="Tahoma" pitchFamily="34" charset="0"/>
              </a:rPr>
              <a:t>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A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：我后天有空。我们后天去看电影，怎么样？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B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SimSun" pitchFamily="2" charset="-122"/>
                <a:ea typeface="SimSun" pitchFamily="2" charset="-122"/>
                <a:cs typeface="Tahoma" pitchFamily="34" charset="0"/>
              </a:rPr>
              <a:t>：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好啊！我们去看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Happy Feet,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好吗？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A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：好。什么时候？在哪儿？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B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：后天下午五点半，在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AMC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门口见面。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Cambria" pitchFamily="18" charset="0"/>
                <a:ea typeface="DFKai-SB" pitchFamily="65" charset="-120"/>
                <a:cs typeface="Tahoma" pitchFamily="34" charset="0"/>
              </a:rPr>
              <a:t>A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DFKai-SB" pitchFamily="65" charset="-120"/>
                <a:ea typeface="DFKai-SB" pitchFamily="65" charset="-120"/>
                <a:cs typeface="Tahoma" pitchFamily="34" charset="0"/>
              </a:rPr>
              <a:t>：好。后天见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SimSun" pitchFamily="2" charset="-122"/>
                <a:ea typeface="SimSun" pitchFamily="2" charset="-122"/>
                <a:cs typeface="Tahoma" pitchFamily="34" charset="0"/>
              </a:rPr>
              <a:t>！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14296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black"/>
                </a:solidFill>
                <a:latin typeface="DFKai-SB" pitchFamily="65" charset="-120"/>
                <a:ea typeface="DFKai-SB" pitchFamily="65" charset="-120"/>
              </a:rPr>
              <a:t>说话练习</a:t>
            </a:r>
            <a:endParaRPr lang="en-US" sz="3600" dirty="0">
              <a:solidFill>
                <a:prstClr val="black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258137"/>
            <a:ext cx="2537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prstClr val="black"/>
                </a:solidFill>
              </a:rPr>
              <a:t>Situation</a:t>
            </a:r>
            <a:r>
              <a:rPr lang="zh-CN" altLang="en-US" sz="4000" dirty="0">
                <a:solidFill>
                  <a:prstClr val="black"/>
                </a:solidFill>
              </a:rPr>
              <a:t> </a:t>
            </a:r>
            <a:r>
              <a:rPr lang="en-US" altLang="zh-CN" sz="4000" dirty="0" smtClean="0">
                <a:solidFill>
                  <a:prstClr val="black"/>
                </a:solidFill>
              </a:rPr>
              <a:t>5</a:t>
            </a:r>
            <a:r>
              <a:rPr lang="zh-CN" altLang="en-US" sz="4000" dirty="0" smtClean="0">
                <a:solidFill>
                  <a:prstClr val="black"/>
                </a:solidFill>
              </a:rPr>
              <a:t>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966023"/>
            <a:ext cx="4586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C00000"/>
                </a:solidFill>
                <a:ea typeface="DFKai-SB" pitchFamily="65" charset="-120"/>
              </a:rPr>
              <a:t>A: </a:t>
            </a:r>
            <a:r>
              <a:rPr lang="zh-CN" altLang="en-US" sz="2800" dirty="0">
                <a:solidFill>
                  <a:srgbClr val="C00000"/>
                </a:solidFill>
                <a:ea typeface="DFKai-SB" pitchFamily="65" charset="-120"/>
              </a:rPr>
              <a:t>打电话</a:t>
            </a:r>
            <a:r>
              <a:rPr lang="en-US" altLang="zh-CN" sz="2800" dirty="0">
                <a:solidFill>
                  <a:srgbClr val="C00000"/>
                </a:solidFill>
                <a:ea typeface="DFKai-SB" pitchFamily="65" charset="-120"/>
              </a:rPr>
              <a:t>		B</a:t>
            </a:r>
            <a:r>
              <a:rPr lang="zh-CN" altLang="en-US" sz="2800" dirty="0">
                <a:solidFill>
                  <a:srgbClr val="C00000"/>
                </a:solidFill>
                <a:ea typeface="DFKai-SB" pitchFamily="65" charset="-120"/>
              </a:rPr>
              <a:t>：接电话</a:t>
            </a:r>
            <a:endParaRPr lang="en-US" sz="2800" dirty="0">
              <a:solidFill>
                <a:srgbClr val="C00000"/>
              </a:solidFill>
              <a:ea typeface="DFKai-SB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9379" y="167640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A  makes phone call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B: 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喂，你好。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A: </a:t>
            </a:r>
            <a:r>
              <a:rPr lang="zh-CN" altLang="en-US" sz="3200" dirty="0">
                <a:solidFill>
                  <a:prstClr val="black"/>
                </a:solidFill>
                <a:ea typeface="DFKai-SB" pitchFamily="65" charset="-120"/>
              </a:rPr>
              <a:t>喂！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小张，（正）在做什么？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B:</a:t>
            </a:r>
            <a:r>
              <a:rPr lang="zh-CN" altLang="en-US" sz="3200" dirty="0">
                <a:solidFill>
                  <a:prstClr val="black"/>
                </a:solidFill>
                <a:ea typeface="DFKai-SB" pitchFamily="65" charset="-120"/>
              </a:rPr>
              <a:t> 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我在吃饭，</a:t>
            </a:r>
            <a:r>
              <a:rPr lang="zh-CN" altLang="en-US" sz="3200" dirty="0">
                <a:solidFill>
                  <a:prstClr val="black"/>
                </a:solidFill>
                <a:ea typeface="DFKai-SB" pitchFamily="65" charset="-120"/>
              </a:rPr>
              <a:t>待会儿给你回电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话， 好吗？</a:t>
            </a:r>
            <a:endParaRPr lang="en-US" altLang="zh-CN" sz="3200" dirty="0" smtClean="0">
              <a:solidFill>
                <a:prstClr val="black"/>
              </a:solidFill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solidFill>
                  <a:prstClr val="black"/>
                </a:solidFill>
                <a:ea typeface="DFKai-SB" pitchFamily="65" charset="-120"/>
              </a:rPr>
              <a:t>A: 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好的！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endParaRPr lang="en-US" sz="3200" dirty="0">
              <a:solidFill>
                <a:prstClr val="black"/>
              </a:solidFill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9912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momland.files.wordpress.com/2011/08/free_time_thumb_500_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1600200"/>
            <a:ext cx="4762500" cy="47625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029200" y="7620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ea typeface="DFKai-SB" pitchFamily="65" charset="-120"/>
              </a:rPr>
              <a:t>have free time; </a:t>
            </a:r>
          </a:p>
          <a:p>
            <a:r>
              <a:rPr lang="en-US" sz="2800" dirty="0" smtClean="0">
                <a:latin typeface="+mj-lt"/>
                <a:ea typeface="DFKai-SB" pitchFamily="65" charset="-120"/>
              </a:rPr>
              <a:t>available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0" y="7620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有空</a:t>
            </a:r>
            <a:r>
              <a:rPr lang="en-US" altLang="zh-CN" sz="32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3200" dirty="0" err="1" smtClean="0">
                <a:latin typeface="DFKai-SB" pitchFamily="65" charset="-120"/>
                <a:ea typeface="DFKai-SB" pitchFamily="65" charset="-120"/>
              </a:rPr>
              <a:t>y</a:t>
            </a:r>
            <a:r>
              <a:rPr lang="en-US" altLang="zh-CN" sz="3200" dirty="0" err="1" smtClean="0">
                <a:latin typeface="Cambria"/>
                <a:ea typeface="DFKai-SB" pitchFamily="65" charset="-120"/>
              </a:rPr>
              <a:t>ŏ</a:t>
            </a:r>
            <a:r>
              <a:rPr lang="en-US" altLang="zh-CN" sz="3200" dirty="0" err="1" smtClean="0">
                <a:latin typeface="DFKai-SB" pitchFamily="65" charset="-120"/>
                <a:ea typeface="DFKai-SB" pitchFamily="65" charset="-120"/>
              </a:rPr>
              <a:t>u</a:t>
            </a:r>
            <a:r>
              <a:rPr lang="en-US" altLang="zh-CN" sz="32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DFKai-SB" pitchFamily="65" charset="-120"/>
                <a:ea typeface="DFKai-SB" pitchFamily="65" charset="-120"/>
              </a:rPr>
              <a:t>kòng</a:t>
            </a:r>
            <a:r>
              <a:rPr lang="en-US" altLang="zh-CN" sz="3200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US" sz="3200" dirty="0" smtClean="0">
              <a:latin typeface="DFKai-SB" pitchFamily="65" charset="-120"/>
              <a:ea typeface="DFKai-SB" pitchFamily="65" charset="-120"/>
            </a:endParaRPr>
          </a:p>
          <a:p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6400" y="17526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DFKai-SB" pitchFamily="65" charset="-120"/>
                <a:ea typeface="DFKai-SB" pitchFamily="65" charset="-120"/>
              </a:rPr>
              <a:t>你有空吗？</a:t>
            </a:r>
            <a:endParaRPr lang="en-US" sz="3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0" y="23622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 you have free time?</a:t>
            </a:r>
          </a:p>
          <a:p>
            <a:r>
              <a:rPr lang="en-US" sz="2800" dirty="0" smtClean="0"/>
              <a:t>Are you available?</a:t>
            </a:r>
            <a:endParaRPr lang="en-US" sz="2800" dirty="0"/>
          </a:p>
        </p:txBody>
      </p:sp>
      <p:sp>
        <p:nvSpPr>
          <p:cNvPr id="10" name="Up-Down Arrow 9"/>
          <p:cNvSpPr/>
          <p:nvPr/>
        </p:nvSpPr>
        <p:spPr>
          <a:xfrm>
            <a:off x="2590800" y="3352800"/>
            <a:ext cx="152400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95400" y="48006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ea typeface="DFKai-SB" pitchFamily="65" charset="-120"/>
              </a:rPr>
              <a:t>have no time; </a:t>
            </a:r>
          </a:p>
          <a:p>
            <a:r>
              <a:rPr lang="en-US" sz="2800" dirty="0" smtClean="0">
                <a:latin typeface="+mj-lt"/>
                <a:ea typeface="DFKai-SB" pitchFamily="65" charset="-120"/>
              </a:rPr>
              <a:t>not available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0386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没空</a:t>
            </a:r>
            <a:r>
              <a:rPr lang="en-US" altLang="zh-CN" sz="32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méi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DFKai-SB" pitchFamily="65" charset="-120"/>
                <a:ea typeface="DFKai-SB" pitchFamily="65" charset="-120"/>
              </a:rPr>
              <a:t>kòng</a:t>
            </a:r>
            <a:r>
              <a:rPr lang="en-US" altLang="zh-CN" sz="3200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US" sz="3200" dirty="0" smtClean="0">
              <a:latin typeface="DFKai-SB" pitchFamily="65" charset="-120"/>
              <a:ea typeface="DFKai-SB" pitchFamily="65" charset="-120"/>
            </a:endParaRPr>
          </a:p>
          <a:p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10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ea typeface="DFKai-SB" pitchFamily="65" charset="-120"/>
              </a:rPr>
              <a:t>What time; when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685800"/>
            <a:ext cx="548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什么时候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(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shén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me 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shí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hòu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)</a:t>
            </a:r>
            <a:endParaRPr lang="en-US" sz="3200" dirty="0" smtClean="0">
              <a:latin typeface="+mj-lt"/>
              <a:ea typeface="DFKai-SB" pitchFamily="65" charset="-120"/>
            </a:endParaRPr>
          </a:p>
          <a:p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latin typeface="DFKai-SB" pitchFamily="65" charset="-120"/>
                <a:ea typeface="DFKai-SB" pitchFamily="65" charset="-120"/>
              </a:rPr>
              <a:t>Q:</a:t>
            </a:r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你什么时候有空？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124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are you available?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36576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latin typeface="DFKai-SB" pitchFamily="65" charset="-120"/>
                <a:ea typeface="DFKai-SB" pitchFamily="65" charset="-120"/>
              </a:rPr>
              <a:t>A:</a:t>
            </a:r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我今天晚上有空。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4958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I’m available tonight.</a:t>
            </a:r>
          </a:p>
        </p:txBody>
      </p:sp>
      <p:pic>
        <p:nvPicPr>
          <p:cNvPr id="33794" name="Picture 2" descr="C:\Users\Owner\AppData\Local\Microsoft\Windows\Temporary Internet Files\Content.IE5\WX72B58T\MC9004127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447800"/>
            <a:ext cx="2069930" cy="2912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38600" y="838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一起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10668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2800" dirty="0" err="1" smtClean="0">
                <a:latin typeface="DFKai-SB" pitchFamily="65" charset="-120"/>
                <a:ea typeface="DFKai-SB" pitchFamily="65" charset="-120"/>
              </a:rPr>
              <a:t>yì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2800" dirty="0" err="1" smtClean="0">
                <a:latin typeface="DFKai-SB" pitchFamily="65" charset="-120"/>
                <a:ea typeface="DFKai-SB" pitchFamily="65" charset="-120"/>
              </a:rPr>
              <a:t>q</a:t>
            </a:r>
            <a:r>
              <a:rPr lang="en-US" altLang="zh-CN" sz="2800" dirty="0" err="1" smtClean="0">
                <a:latin typeface="Calibri"/>
                <a:ea typeface="DFKai-SB" pitchFamily="65" charset="-120"/>
              </a:rPr>
              <a:t>ĭ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1066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DFKai-SB" pitchFamily="65" charset="-120"/>
                <a:ea typeface="DFKai-SB" pitchFamily="65" charset="-120"/>
              </a:rPr>
              <a:t>together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3186" name="AutoShape 2" descr="See full size imag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365125"/>
            <a:ext cx="1133475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90114" name="Picture 2" descr="C:\Users\Owner\AppData\Local\Microsoft\Windows\Temporary Internet Files\Content.IE5\PR7Y4P25\MC90005529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990600"/>
            <a:ext cx="2438400" cy="295024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76600" y="20574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我们一起写作业。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28956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write homework together.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600" y="35814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我跟妈妈一起看电视。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44196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watch TV together with mom.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2819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生日会</a:t>
            </a:r>
            <a:endParaRPr lang="en-US" altLang="zh-CN" sz="4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 smtClean="0">
                <a:latin typeface="+mj-lt"/>
                <a:ea typeface="DFKai-SB" pitchFamily="65" charset="-120"/>
              </a:rPr>
              <a:t>(</a:t>
            </a:r>
            <a:r>
              <a:rPr lang="en-US" sz="2800" dirty="0" err="1" smtClean="0">
                <a:latin typeface="+mj-lt"/>
                <a:ea typeface="DFKai-SB" pitchFamily="65" charset="-120"/>
              </a:rPr>
              <a:t>shēng</a:t>
            </a:r>
            <a:r>
              <a:rPr lang="en-US" sz="2800" dirty="0" smtClean="0">
                <a:latin typeface="+mj-lt"/>
                <a:ea typeface="DFKai-SB" pitchFamily="65" charset="-120"/>
              </a:rPr>
              <a:t> </a:t>
            </a:r>
            <a:r>
              <a:rPr lang="en-US" sz="2800" dirty="0" err="1" smtClean="0">
                <a:latin typeface="+mj-lt"/>
                <a:ea typeface="DFKai-SB" pitchFamily="65" charset="-120"/>
              </a:rPr>
              <a:t>rì</a:t>
            </a:r>
            <a:r>
              <a:rPr lang="en-US" sz="2800" dirty="0" smtClean="0">
                <a:latin typeface="+mj-lt"/>
                <a:ea typeface="DFKai-SB" pitchFamily="65" charset="-120"/>
              </a:rPr>
              <a:t> </a:t>
            </a:r>
            <a:r>
              <a:rPr lang="en-US" sz="2800" dirty="0" err="1" smtClean="0">
                <a:latin typeface="+mj-lt"/>
                <a:ea typeface="DFKai-SB" pitchFamily="65" charset="-120"/>
              </a:rPr>
              <a:t>huì</a:t>
            </a:r>
            <a:r>
              <a:rPr lang="en-US" sz="2800" dirty="0" smtClean="0">
                <a:latin typeface="+mj-lt"/>
                <a:ea typeface="DFKai-SB" pitchFamily="65" charset="-120"/>
              </a:rPr>
              <a:t>)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762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ea typeface="DFKai-SB" pitchFamily="65" charset="-120"/>
              </a:rPr>
              <a:t>Birthday party</a:t>
            </a:r>
            <a:endParaRPr lang="en-US" sz="3600" dirty="0">
              <a:latin typeface="+mj-lt"/>
              <a:ea typeface="DFKai-SB" pitchFamily="65" charset="-120"/>
            </a:endParaRPr>
          </a:p>
        </p:txBody>
      </p:sp>
      <p:pic>
        <p:nvPicPr>
          <p:cNvPr id="34819" name="Picture 3" descr="C:\Users\Owner\AppData\Local\Microsoft\Windows\Temporary Internet Files\Content.IE5\Q9ATMUOU\MP90043931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133600"/>
            <a:ext cx="3505200" cy="3640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2819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音乐会</a:t>
            </a:r>
            <a:endParaRPr lang="en-US" altLang="zh-CN" sz="4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 smtClean="0">
                <a:latin typeface="+mj-lt"/>
                <a:ea typeface="DFKai-SB" pitchFamily="65" charset="-120"/>
              </a:rPr>
              <a:t>(</a:t>
            </a:r>
            <a:r>
              <a:rPr lang="en-US" sz="2800" dirty="0" err="1" smtClean="0">
                <a:latin typeface="+mj-lt"/>
                <a:ea typeface="DFKai-SB" pitchFamily="65" charset="-120"/>
              </a:rPr>
              <a:t>y</a:t>
            </a:r>
            <a:r>
              <a:rPr lang="en-US" sz="2800" dirty="0" err="1" smtClean="0">
                <a:latin typeface="Calibri"/>
                <a:ea typeface="DFKai-SB" pitchFamily="65" charset="-120"/>
              </a:rPr>
              <a:t>ī</a:t>
            </a:r>
            <a:r>
              <a:rPr lang="en-US" sz="2800" dirty="0" err="1" smtClean="0">
                <a:latin typeface="+mj-lt"/>
                <a:ea typeface="DFKai-SB" pitchFamily="65" charset="-120"/>
              </a:rPr>
              <a:t>n</a:t>
            </a:r>
            <a:r>
              <a:rPr lang="en-US" sz="2800" dirty="0" smtClean="0">
                <a:latin typeface="+mj-lt"/>
                <a:ea typeface="DFKai-SB" pitchFamily="65" charset="-120"/>
              </a:rPr>
              <a:t> </a:t>
            </a:r>
            <a:r>
              <a:rPr lang="en-US" sz="2800" dirty="0" err="1" smtClean="0">
                <a:latin typeface="+mj-lt"/>
                <a:ea typeface="DFKai-SB" pitchFamily="65" charset="-120"/>
              </a:rPr>
              <a:t>yuè</a:t>
            </a:r>
            <a:r>
              <a:rPr lang="en-US" sz="2800" dirty="0" smtClean="0">
                <a:latin typeface="+mj-lt"/>
                <a:ea typeface="DFKai-SB" pitchFamily="65" charset="-120"/>
              </a:rPr>
              <a:t> </a:t>
            </a:r>
            <a:r>
              <a:rPr lang="en-US" sz="2800" dirty="0" err="1" smtClean="0">
                <a:latin typeface="+mj-lt"/>
                <a:ea typeface="DFKai-SB" pitchFamily="65" charset="-120"/>
              </a:rPr>
              <a:t>huì</a:t>
            </a:r>
            <a:r>
              <a:rPr lang="en-US" sz="2800" dirty="0" smtClean="0">
                <a:latin typeface="+mj-lt"/>
                <a:ea typeface="DFKai-SB" pitchFamily="65" charset="-120"/>
              </a:rPr>
              <a:t>)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762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ea typeface="DFKai-SB" pitchFamily="65" charset="-120"/>
              </a:rPr>
              <a:t>concert</a:t>
            </a:r>
            <a:endParaRPr lang="en-US" sz="3600" dirty="0">
              <a:latin typeface="+mj-lt"/>
              <a:ea typeface="DFKai-SB" pitchFamily="65" charset="-120"/>
            </a:endParaRPr>
          </a:p>
        </p:txBody>
      </p:sp>
      <p:pic>
        <p:nvPicPr>
          <p:cNvPr id="35842" name="Picture 2" descr="C:\Users\Owner\AppData\Local\Microsoft\Windows\Temporary Internet Files\Content.IE5\WX72B58T\MM90016297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438400"/>
            <a:ext cx="3505200" cy="2232765"/>
          </a:xfrm>
          <a:prstGeom prst="rect">
            <a:avLst/>
          </a:prstGeom>
          <a:noFill/>
        </p:spPr>
      </p:pic>
      <p:pic>
        <p:nvPicPr>
          <p:cNvPr id="35843" name="Picture 3" descr="C:\Users\Owner\AppData\Local\Microsoft\Windows\Temporary Internet Files\Content.IE5\5U4R62ZV\MC9000451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209800"/>
            <a:ext cx="3070411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6670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+mj-lt"/>
                <a:ea typeface="DFKai-SB" pitchFamily="65" charset="-120"/>
              </a:rPr>
              <a:t>今天</a:t>
            </a:r>
            <a:endParaRPr lang="en-US" sz="4400" dirty="0">
              <a:latin typeface="+mj-lt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18288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+mj-lt"/>
                <a:ea typeface="DFKai-SB" pitchFamily="65" charset="-120"/>
              </a:rPr>
              <a:t>明天</a:t>
            </a:r>
            <a:endParaRPr lang="en-US" sz="4400" dirty="0">
              <a:latin typeface="+mj-lt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2192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+mj-lt"/>
                <a:ea typeface="DFKai-SB" pitchFamily="65" charset="-120"/>
              </a:rPr>
              <a:t>后天</a:t>
            </a:r>
            <a:endParaRPr lang="en-US" sz="4400" dirty="0">
              <a:latin typeface="+mj-lt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2766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+mj-lt"/>
                <a:ea typeface="DFKai-SB" pitchFamily="65" charset="-120"/>
              </a:rPr>
              <a:t>昨天</a:t>
            </a:r>
            <a:endParaRPr lang="en-US" sz="4400" dirty="0">
              <a:latin typeface="+mj-lt"/>
              <a:ea typeface="DFKai-SB" pitchFamily="65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1148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+mj-lt"/>
                <a:ea typeface="DFKai-SB" pitchFamily="65" charset="-120"/>
              </a:rPr>
              <a:t>前天</a:t>
            </a:r>
            <a:endParaRPr lang="en-US" sz="4400" dirty="0">
              <a:latin typeface="+mj-lt"/>
              <a:ea typeface="DFKai-SB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3505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四月二十二号</a:t>
            </a:r>
            <a:endParaRPr lang="en-US" sz="2800" dirty="0">
              <a:solidFill>
                <a:srgbClr val="C0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25908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四月二十三号</a:t>
            </a:r>
            <a:endParaRPr lang="en-US" sz="2800" dirty="0">
              <a:solidFill>
                <a:srgbClr val="C0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057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四月二十四号</a:t>
            </a:r>
            <a:endParaRPr lang="en-US" sz="2800" dirty="0">
              <a:solidFill>
                <a:srgbClr val="C0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4191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四月二十一号</a:t>
            </a:r>
            <a:endParaRPr lang="en-US" sz="2800" dirty="0">
              <a:solidFill>
                <a:srgbClr val="C0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5029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四月二十号</a:t>
            </a:r>
            <a:endParaRPr lang="en-US" sz="2800" dirty="0">
              <a:solidFill>
                <a:srgbClr val="C0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381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day after tomorrow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3429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day before yesterday</a:t>
            </a:r>
            <a:endParaRPr lang="en-US" sz="2400" dirty="0"/>
          </a:p>
        </p:txBody>
      </p:sp>
      <p:pic>
        <p:nvPicPr>
          <p:cNvPr id="36866" name="Picture 2" descr="C:\Users\Owner\AppData\Local\Microsoft\Windows\Temporary Internet Files\Content.IE5\Q9ATMUOU\MC90043266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533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16690</TotalTime>
  <Words>820</Words>
  <Application>Microsoft Macintosh PowerPoint</Application>
  <PresentationFormat>On-screen Show (4:3)</PresentationFormat>
  <Paragraphs>203</Paragraphs>
  <Slides>27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Grace Wang</dc:creator>
  <cp:lastModifiedBy>Hayley Herford</cp:lastModifiedBy>
  <cp:revision>220</cp:revision>
  <dcterms:created xsi:type="dcterms:W3CDTF">2011-11-28T00:30:51Z</dcterms:created>
  <dcterms:modified xsi:type="dcterms:W3CDTF">2013-04-22T20:15:27Z</dcterms:modified>
</cp:coreProperties>
</file>