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315" r:id="rId3"/>
    <p:sldId id="316" r:id="rId4"/>
    <p:sldId id="317" r:id="rId5"/>
    <p:sldId id="314" r:id="rId6"/>
    <p:sldId id="318" r:id="rId7"/>
    <p:sldId id="319" r:id="rId8"/>
    <p:sldId id="320" r:id="rId9"/>
    <p:sldId id="321" r:id="rId10"/>
    <p:sldId id="322" r:id="rId11"/>
    <p:sldId id="323" r:id="rId12"/>
    <p:sldId id="326" r:id="rId13"/>
    <p:sldId id="327" r:id="rId14"/>
    <p:sldId id="324" r:id="rId15"/>
    <p:sldId id="325" r:id="rId16"/>
    <p:sldId id="328" r:id="rId17"/>
    <p:sldId id="329" r:id="rId18"/>
    <p:sldId id="330" r:id="rId19"/>
    <p:sldId id="331" r:id="rId20"/>
    <p:sldId id="333" r:id="rId21"/>
    <p:sldId id="334" r:id="rId22"/>
    <p:sldId id="33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6" autoAdjust="0"/>
    <p:restoredTop sz="94660"/>
  </p:normalViewPr>
  <p:slideViewPr>
    <p:cSldViewPr>
      <p:cViewPr>
        <p:scale>
          <a:sx n="76" d="100"/>
          <a:sy n="76" d="100"/>
        </p:scale>
        <p:origin x="-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3D471-09F1-4122-9C04-C952EC82FE2B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65371-47B8-4D4E-A6D4-91C81A920D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39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6B3A4-4DCF-4E73-A874-4C03C3B5A2C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38142-7BF9-4C41-A8D1-462E52DC2C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38142-7BF9-4C41-A8D1-462E52DC2C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3DF08-8F21-4729-BF21-3E72F7E18FE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65371-47B8-4D4E-A6D4-91C81A920D4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BDEC-4824-4A5A-890A-CDBAB3477F4C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5BDEC-4824-4A5A-890A-CDBAB3477F4C}" type="datetimeFigureOut">
              <a:rPr lang="en-US" smtClean="0"/>
              <a:pPr/>
              <a:t>4/15/13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E4CE9-AFE5-4A9A-B5D6-84E846FC12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990600"/>
            <a:ext cx="6186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二零一三年四月</a:t>
            </a:r>
            <a:r>
              <a:rPr lang="zh-CN" altLang="en-US" sz="3600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十一</a:t>
            </a:r>
            <a:r>
              <a:rPr lang="zh-CN" altLang="en-US" sz="3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日星期四</a:t>
            </a:r>
            <a:endParaRPr lang="en-US" sz="3600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9812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现在做 </a:t>
            </a:r>
            <a:r>
              <a:rPr lang="en-US" altLang="zh-CN" sz="4000" dirty="0" smtClean="0">
                <a:latin typeface="+mj-lt"/>
                <a:ea typeface="DFKai-SB" pitchFamily="65" charset="-120"/>
              </a:rPr>
              <a:t>(Do Now)</a:t>
            </a:r>
            <a:endParaRPr lang="en-US" sz="40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2743200"/>
            <a:ext cx="86868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2800" dirty="0" smtClean="0">
                <a:latin typeface="+mj-lt"/>
                <a:ea typeface="DFKai-SB" pitchFamily="65" charset="-120"/>
              </a:rPr>
              <a:t>1. </a:t>
            </a:r>
            <a:r>
              <a:rPr lang="zh-CN" altLang="en-US" sz="2800" dirty="0" smtClean="0">
                <a:latin typeface="+mj-lt"/>
                <a:ea typeface="DFKai-SB" pitchFamily="65" charset="-120"/>
              </a:rPr>
              <a:t>交</a:t>
            </a:r>
            <a:r>
              <a:rPr lang="en-US" altLang="zh-CN" sz="2800" dirty="0" smtClean="0">
                <a:latin typeface="+mj-lt"/>
                <a:ea typeface="DFKai-SB" pitchFamily="65" charset="-120"/>
              </a:rPr>
              <a:t>(</a:t>
            </a:r>
            <a:r>
              <a:rPr lang="en-US" altLang="zh-CN" sz="2800" dirty="0" err="1" smtClean="0">
                <a:latin typeface="+mj-lt"/>
                <a:ea typeface="DFKai-SB" pitchFamily="65" charset="-120"/>
              </a:rPr>
              <a:t>ji</a:t>
            </a:r>
            <a:r>
              <a:rPr lang="en-US" altLang="zh-CN" sz="2800" dirty="0" err="1" smtClean="0">
                <a:latin typeface="Calibri"/>
                <a:ea typeface="DFKai-SB" pitchFamily="65" charset="-120"/>
              </a:rPr>
              <a:t>ā</a:t>
            </a:r>
            <a:r>
              <a:rPr lang="en-US" altLang="zh-CN" sz="2800" dirty="0" err="1" smtClean="0">
                <a:latin typeface="+mj-lt"/>
                <a:ea typeface="DFKai-SB" pitchFamily="65" charset="-120"/>
              </a:rPr>
              <a:t>o</a:t>
            </a:r>
            <a:r>
              <a:rPr lang="en-US" altLang="zh-CN" sz="2800" dirty="0" smtClean="0">
                <a:latin typeface="+mj-lt"/>
                <a:ea typeface="DFKai-SB" pitchFamily="65" charset="-120"/>
              </a:rPr>
              <a:t>; turn in)</a:t>
            </a:r>
            <a:r>
              <a:rPr lang="zh-CN" altLang="en-US" sz="2800" dirty="0" smtClean="0">
                <a:latin typeface="+mj-lt"/>
                <a:ea typeface="DFKai-SB" pitchFamily="65" charset="-120"/>
              </a:rPr>
              <a:t>作业：</a:t>
            </a:r>
            <a:r>
              <a:rPr lang="en-US" altLang="zh-CN" sz="2800" dirty="0" smtClean="0">
                <a:latin typeface="+mj-lt"/>
                <a:ea typeface="DFKai-SB" pitchFamily="65" charset="-120"/>
              </a:rPr>
              <a:t> U3.1 character writing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+mj-lt"/>
                <a:ea typeface="DFKai-SB" pitchFamily="65" charset="-120"/>
              </a:rPr>
              <a:t> 2. Work on Do Now</a:t>
            </a:r>
            <a:endParaRPr lang="en-US" altLang="zh-CN" sz="2800" b="1" dirty="0" smtClean="0">
              <a:latin typeface="+mj-lt"/>
              <a:ea typeface="DFKai-SB" pitchFamily="65" charset="-120"/>
            </a:endParaRPr>
          </a:p>
        </p:txBody>
      </p:sp>
      <p:pic>
        <p:nvPicPr>
          <p:cNvPr id="7" name="Picture 2" descr="C:\Users\Owner\AppData\Local\Microsoft\Windows\Temporary Internet Files\Content.IE5\7Q01VO79\MCj0325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90600"/>
            <a:ext cx="1216787" cy="1434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+mj-lt"/>
                <a:ea typeface="DFKai-SB" pitchFamily="65" charset="-120"/>
              </a:rPr>
              <a:t>谢谢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xiè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xie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)</a:t>
            </a:r>
            <a:endParaRPr lang="en-US" sz="6000" dirty="0">
              <a:latin typeface="+mj-lt"/>
              <a:ea typeface="DFKai-SB" pitchFamily="65" charset="-120"/>
            </a:endParaRPr>
          </a:p>
        </p:txBody>
      </p:sp>
      <p:pic>
        <p:nvPicPr>
          <p:cNvPr id="124930" name="Picture 2" descr="C:\Users\Owner\AppData\Local\Microsoft\Windows\Temporary Internet Files\Content.IE5\7KO4FCLE\MC9001052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209800"/>
            <a:ext cx="24765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954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+mj-lt"/>
                <a:ea typeface="DFKai-SB" pitchFamily="65" charset="-120"/>
              </a:rPr>
              <a:t>不客气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bú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kè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qì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)</a:t>
            </a:r>
            <a:endParaRPr lang="en-US" sz="6000" dirty="0">
              <a:latin typeface="+mj-lt"/>
              <a:ea typeface="DFKai-SB" pitchFamily="65" charset="-120"/>
            </a:endParaRPr>
          </a:p>
        </p:txBody>
      </p:sp>
      <p:pic>
        <p:nvPicPr>
          <p:cNvPr id="131074" name="Picture 2" descr="http://t1.gstatic.com/images?q=tbn:ANd9GcQzt_sTTkLYX9daPCYbi8aAxwQXChhz0gyR6W_gkRpdnGkK4U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667000"/>
            <a:ext cx="3932319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954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latin typeface="+mj-lt"/>
                <a:ea typeface="DFKai-SB" pitchFamily="65" charset="-120"/>
              </a:rPr>
              <a:t>再见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zài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jiàn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)</a:t>
            </a:r>
            <a:endParaRPr lang="en-US" sz="6000" dirty="0">
              <a:latin typeface="+mj-lt"/>
              <a:ea typeface="DFKai-SB" pitchFamily="65" charset="-120"/>
            </a:endParaRPr>
          </a:p>
        </p:txBody>
      </p:sp>
      <p:pic>
        <p:nvPicPr>
          <p:cNvPr id="133122" name="Picture 2" descr="C:\Users\Owner\AppData\Local\Microsoft\Windows\Temporary Internet Files\Content.IE5\4OJNYZXW\MC9004344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819400"/>
            <a:ext cx="3352800" cy="1845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latin typeface="+mj-lt"/>
                <a:ea typeface="DFKai-SB" pitchFamily="65" charset="-120"/>
              </a:rPr>
              <a:t>正在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zhèng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zài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)</a:t>
            </a:r>
            <a:endParaRPr lang="en-US" sz="6000" dirty="0">
              <a:latin typeface="+mj-lt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24384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be doing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3352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他正在睡觉。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41910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我正在写作业。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62600" y="609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忙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+mj-lt"/>
                <a:ea typeface="DFKai-SB" pitchFamily="65" charset="-120"/>
              </a:rPr>
              <a:t>(</a:t>
            </a:r>
            <a:r>
              <a:rPr lang="en-US" altLang="zh-CN" sz="2400" dirty="0" err="1" smtClean="0">
                <a:latin typeface="+mj-lt"/>
                <a:ea typeface="DFKai-SB" pitchFamily="65" charset="-120"/>
              </a:rPr>
              <a:t>máng</a:t>
            </a:r>
            <a:r>
              <a:rPr lang="en-US" altLang="zh-CN" sz="24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2400" dirty="0" err="1" smtClean="0">
                <a:latin typeface="+mj-lt"/>
                <a:ea typeface="DFKai-SB" pitchFamily="65" charset="-120"/>
              </a:rPr>
              <a:t>bù</a:t>
            </a:r>
            <a:r>
              <a:rPr lang="en-US" altLang="zh-CN" sz="24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2400" smtClean="0">
                <a:latin typeface="+mj-lt"/>
                <a:ea typeface="DFKai-SB" pitchFamily="65" charset="-120"/>
              </a:rPr>
              <a:t>máng</a:t>
            </a:r>
            <a:r>
              <a:rPr lang="en-US" altLang="zh-CN" sz="2400" dirty="0" smtClean="0">
                <a:latin typeface="+mj-lt"/>
                <a:ea typeface="DFKai-SB" pitchFamily="65" charset="-120"/>
              </a:rPr>
              <a:t>)</a:t>
            </a:r>
            <a:endParaRPr lang="en-US" sz="2400" dirty="0">
              <a:latin typeface="+mj-lt"/>
              <a:ea typeface="DFKai-SB" pitchFamily="65" charset="-120"/>
            </a:endParaRPr>
          </a:p>
        </p:txBody>
      </p:sp>
      <p:pic>
        <p:nvPicPr>
          <p:cNvPr id="65538" name="Picture 2" descr="C:\Users\Owner\AppData\Local\Microsoft\Windows\Temporary Internet Files\Content.IE5\21GZSOH5\MC9000403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609600"/>
            <a:ext cx="1897243" cy="1600200"/>
          </a:xfrm>
          <a:prstGeom prst="rect">
            <a:avLst/>
          </a:prstGeom>
          <a:noFill/>
        </p:spPr>
      </p:pic>
      <p:pic>
        <p:nvPicPr>
          <p:cNvPr id="65539" name="Picture 3" descr="C:\Users\Owner\AppData\Local\Microsoft\Windows\Temporary Internet Files\Content.IE5\PR7Y4P25\MC90023920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124200"/>
            <a:ext cx="1783994" cy="170261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23622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DFKai-SB" pitchFamily="65" charset="-120"/>
                <a:ea typeface="DFKai-SB" pitchFamily="65" charset="-120"/>
              </a:rPr>
              <a:t>Be busy or not?</a:t>
            </a:r>
            <a:endParaRPr lang="en-US" sz="2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9906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忙不忙？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762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DFKai-SB" pitchFamily="65" charset="-120"/>
                <a:ea typeface="DFKai-SB" pitchFamily="65" charset="-120"/>
              </a:rPr>
              <a:t>busy</a:t>
            </a:r>
            <a:endParaRPr lang="en-US" sz="2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29718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不忙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9624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DFKai-SB" pitchFamily="65" charset="-120"/>
                <a:ea typeface="DFKai-SB" pitchFamily="65" charset="-120"/>
              </a:rPr>
              <a:t>not busy</a:t>
            </a:r>
            <a:endParaRPr lang="en-US" sz="2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16002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很忙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25146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DFKai-SB" pitchFamily="65" charset="-120"/>
                <a:ea typeface="DFKai-SB" pitchFamily="65" charset="-120"/>
              </a:rPr>
              <a:t>Very busy</a:t>
            </a:r>
            <a:endParaRPr lang="en-US" sz="2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19812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我今天很忙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65538" name="Picture 2" descr="C:\Users\Owner\AppData\Local\Microsoft\Windows\Temporary Internet Files\Content.IE5\21GZSOH5\MC9000403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752600"/>
            <a:ext cx="1897243" cy="1600200"/>
          </a:xfrm>
          <a:prstGeom prst="rect">
            <a:avLst/>
          </a:prstGeom>
          <a:noFill/>
        </p:spPr>
      </p:pic>
      <p:pic>
        <p:nvPicPr>
          <p:cNvPr id="65539" name="Picture 3" descr="C:\Users\Owner\AppData\Local\Microsoft\Windows\Temporary Internet Files\Content.IE5\PR7Y4P25\MC90023920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2971800"/>
            <a:ext cx="1464625" cy="139781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9600" y="6858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你今天忙不忙？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32766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DFKai-SB" pitchFamily="65" charset="-120"/>
                <a:ea typeface="DFKai-SB" pitchFamily="65" charset="-120"/>
              </a:rPr>
              <a:t>我今天不忙</a:t>
            </a:r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48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95400"/>
            <a:ext cx="601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+mj-lt"/>
                <a:ea typeface="DFKai-SB" pitchFamily="65" charset="-120"/>
              </a:rPr>
              <a:t>回电话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huí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diàn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huà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)</a:t>
            </a:r>
            <a:endParaRPr lang="en-US" sz="6000" dirty="0">
              <a:latin typeface="+mj-lt"/>
              <a:ea typeface="DFKai-SB" pitchFamily="65" charset="-120"/>
            </a:endParaRPr>
          </a:p>
        </p:txBody>
      </p:sp>
      <p:pic>
        <p:nvPicPr>
          <p:cNvPr id="134146" name="Picture 2" descr="C:\Users\Owner\AppData\Local\Microsoft\Windows\Temporary Internet Files\Content.IE5\7KO4FCLE\MC9003833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362200"/>
            <a:ext cx="2286000" cy="22917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00600" y="27432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 return phone call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1"/>
          <p:cNvSpPr>
            <a:spLocks noChangeArrowheads="1"/>
          </p:cNvSpPr>
          <p:nvPr/>
        </p:nvSpPr>
        <p:spPr bwMode="auto">
          <a:xfrm>
            <a:off x="228600" y="60960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语法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(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grammar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points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一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>、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S  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请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person VO</a:t>
            </a: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en-US" altLang="zh-TW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S 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 invites </a:t>
            </a:r>
            <a:r>
              <a:rPr kumimoji="0" lang="en-US" altLang="zh-TW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person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 to do something, and S will pay the cost.</a:t>
            </a: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For example: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我请你吃饭。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__________________________________________________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她请我看球。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________________________________________________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3581400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invite you to eat a meal. I treat you a meal.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4876800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She invites me to watch ball game.</a:t>
            </a:r>
          </a:p>
          <a:p>
            <a:r>
              <a:rPr lang="en-US" sz="2800" dirty="0" smtClean="0"/>
              <a:t>She treats me a ball game.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52400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二零一一年十二月九日星期五</a:t>
            </a:r>
            <a:endParaRPr lang="en-US" sz="2800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1"/>
          <p:cNvSpPr>
            <a:spLocks noChangeArrowheads="1"/>
          </p:cNvSpPr>
          <p:nvPr/>
        </p:nvSpPr>
        <p:spPr bwMode="auto">
          <a:xfrm>
            <a:off x="228600" y="316469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二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MingLiU" pitchFamily="18" charset="-120"/>
                <a:ea typeface="PMingLiU" pitchFamily="18" charset="-120"/>
                <a:cs typeface="Times New Roman" pitchFamily="18" charset="0"/>
              </a:rPr>
              <a:t>、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想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（</a:t>
            </a:r>
            <a:r>
              <a:rPr kumimoji="0" lang="en-US" altLang="zh-TW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xiăng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; want to ;would like to</a:t>
            </a:r>
            <a:r>
              <a:rPr kumimoji="0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）</a:t>
            </a: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想</a:t>
            </a: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has several meanings. In this lesson it is a modal verb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indicating a desire to do something. It must be followed by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a verb or a clause.</a:t>
            </a: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en-US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			</a:t>
            </a:r>
            <a:r>
              <a:rPr kumimoji="0" lang="en-US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S 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想 </a:t>
            </a:r>
            <a:r>
              <a:rPr kumimoji="0" lang="en-US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VO</a:t>
            </a:r>
            <a:endParaRPr kumimoji="0" lang="en-US" altLang="zh-TW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en-US" altLang="zh-TW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For example:</a:t>
            </a:r>
            <a:endParaRPr kumimoji="0" lang="en-US" altLang="zh-TW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我想请她看电影。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你想听音乐吗？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花老师想打球，可是王老师不想。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endParaRPr kumimoji="0" lang="en-US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你想不想看中国电影？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514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want to invite her to watch movie.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3276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 you want to listen to music?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2672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Hua</a:t>
            </a:r>
            <a:r>
              <a:rPr lang="en-US" sz="2400" dirty="0" smtClean="0"/>
              <a:t> </a:t>
            </a:r>
            <a:r>
              <a:rPr lang="en-US" sz="2400" dirty="0" err="1" smtClean="0"/>
              <a:t>Laoshi</a:t>
            </a:r>
            <a:r>
              <a:rPr lang="en-US" sz="2400" smtClean="0"/>
              <a:t> wants </a:t>
            </a:r>
            <a:r>
              <a:rPr lang="en-US" sz="2400" dirty="0" smtClean="0"/>
              <a:t>to play ball, but Wang </a:t>
            </a:r>
            <a:r>
              <a:rPr lang="en-US" sz="2400" dirty="0" err="1" smtClean="0"/>
              <a:t>Laoshi</a:t>
            </a:r>
            <a:r>
              <a:rPr lang="en-US" sz="2400" dirty="0" smtClean="0"/>
              <a:t> doesn’t want to.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105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 you want to watch Chinese movie or not?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1"/>
          <p:cNvSpPr>
            <a:spLocks noChangeArrowheads="1"/>
          </p:cNvSpPr>
          <p:nvPr/>
        </p:nvSpPr>
        <p:spPr bwMode="auto">
          <a:xfrm>
            <a:off x="381000" y="483514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三</a:t>
            </a: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、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正在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(adverb; </a:t>
            </a:r>
            <a:r>
              <a:rPr kumimoji="0" lang="en-US" altLang="zh-TW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zhèng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 </a:t>
            </a:r>
            <a:r>
              <a:rPr kumimoji="0" lang="en-US" altLang="zh-TW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zài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, be doing…..)</a:t>
            </a: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正在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denotes an ongoing or progressive action at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DFKai-SB" pitchFamily="65" charset="-120"/>
                <a:cs typeface="Times New Roman" pitchFamily="18" charset="0"/>
              </a:rPr>
              <a:t>a certain point of time.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PMingLiU" pitchFamily="18" charset="-120"/>
                <a:cs typeface="Times New Roman" pitchFamily="18" charset="0"/>
              </a:rPr>
              <a:t>For example: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6963" algn="l"/>
              </a:tabLst>
            </a:pP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我正在打电话。</a:t>
            </a:r>
            <a:r>
              <a:rPr kumimoji="0" lang="en-US" altLang="zh-TW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endParaRPr kumimoji="0" lang="en-US" altLang="zh-TW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96963" algn="l"/>
              </a:tabLst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妈妈正在开车。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FKai-SB" pitchFamily="65" charset="-120"/>
                <a:ea typeface="DFKai-SB" pitchFamily="65" charset="-120"/>
                <a:cs typeface="Times New Roman" pitchFamily="18" charset="0"/>
              </a:rPr>
              <a:t>_____________________________________________ 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4648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Mom is driving.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34290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I’m making phone call.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Situation 1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066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  <a:latin typeface="+mj-lt"/>
                <a:ea typeface="DFKai-SB" pitchFamily="65" charset="-120"/>
              </a:rPr>
              <a:t>A: </a:t>
            </a:r>
            <a:r>
              <a:rPr lang="zh-CN" altLang="en-US" sz="2800" dirty="0" smtClean="0">
                <a:solidFill>
                  <a:srgbClr val="C00000"/>
                </a:solidFill>
                <a:latin typeface="+mj-lt"/>
                <a:ea typeface="DFKai-SB" pitchFamily="65" charset="-120"/>
              </a:rPr>
              <a:t>打电话</a:t>
            </a:r>
            <a:r>
              <a:rPr lang="en-US" altLang="zh-CN" sz="2800" dirty="0" smtClean="0">
                <a:solidFill>
                  <a:srgbClr val="C00000"/>
                </a:solidFill>
                <a:latin typeface="+mj-lt"/>
                <a:ea typeface="DFKai-SB" pitchFamily="65" charset="-120"/>
              </a:rPr>
              <a:t>		B</a:t>
            </a:r>
            <a:r>
              <a:rPr lang="zh-CN" altLang="en-US" sz="2800" dirty="0" smtClean="0">
                <a:solidFill>
                  <a:srgbClr val="C00000"/>
                </a:solidFill>
                <a:latin typeface="+mj-lt"/>
                <a:ea typeface="DFKai-SB" pitchFamily="65" charset="-120"/>
              </a:rPr>
              <a:t>：接电话</a:t>
            </a:r>
            <a:endParaRPr lang="en-US" sz="2800" dirty="0">
              <a:solidFill>
                <a:srgbClr val="C00000"/>
              </a:solidFill>
              <a:latin typeface="+mj-lt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828800"/>
            <a:ext cx="5791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+mj-lt"/>
                <a:ea typeface="DFKai-SB" pitchFamily="65" charset="-120"/>
              </a:rPr>
              <a:t>A  makes phone call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+mj-lt"/>
                <a:ea typeface="DFKai-SB" pitchFamily="65" charset="-120"/>
              </a:rPr>
              <a:t>B: 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喂！</a:t>
            </a:r>
            <a:endParaRPr lang="en-US" altLang="zh-CN" sz="32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+mj-lt"/>
                <a:ea typeface="DFKai-SB" pitchFamily="65" charset="-120"/>
              </a:rPr>
              <a:t>A: 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喂！请问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________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在吗？</a:t>
            </a:r>
            <a:endParaRPr lang="en-US" altLang="zh-CN" sz="32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+mj-lt"/>
                <a:ea typeface="DFKai-SB" pitchFamily="65" charset="-120"/>
              </a:rPr>
              <a:t>B: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 我就是。您是哪位？</a:t>
            </a:r>
            <a:endParaRPr lang="en-US" altLang="zh-CN" sz="32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+mj-lt"/>
                <a:ea typeface="DFKai-SB" pitchFamily="65" charset="-120"/>
              </a:rPr>
              <a:t>A: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我是</a:t>
            </a:r>
            <a:r>
              <a:rPr lang="en-US" altLang="zh-TW" sz="3200" dirty="0" smtClean="0">
                <a:latin typeface="+mj-lt"/>
                <a:ea typeface="DFKai-SB" pitchFamily="65" charset="-120"/>
              </a:rPr>
              <a:t>__________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。</a:t>
            </a:r>
            <a:endParaRPr lang="en-US" sz="3200" dirty="0">
              <a:latin typeface="+mj-lt"/>
              <a:ea typeface="DFKai-SB" pitchFamily="65" charset="-120"/>
            </a:endParaRPr>
          </a:p>
        </p:txBody>
      </p:sp>
      <p:pic>
        <p:nvPicPr>
          <p:cNvPr id="6" name="Picture 2" descr="C:\Users\Owner\AppData\Local\Microsoft\Windows\Temporary Internet Files\Content.IE5\F3BSS2QP\MPj044222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600200"/>
            <a:ext cx="2465867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51242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600" dirty="0">
                <a:solidFill>
                  <a:prstClr val="black"/>
                </a:solidFill>
                <a:latin typeface="DFKai-SB" pitchFamily="65" charset="-120"/>
                <a:ea typeface="DFKai-SB" pitchFamily="65" charset="-120"/>
              </a:rPr>
              <a:t>说话练习</a:t>
            </a:r>
            <a:endParaRPr lang="en-US" sz="3600" dirty="0">
              <a:solidFill>
                <a:prstClr val="black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399" y="151242"/>
            <a:ext cx="2537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4000" dirty="0">
                <a:solidFill>
                  <a:prstClr val="black"/>
                </a:solidFill>
              </a:rPr>
              <a:t>Situation</a:t>
            </a:r>
            <a:r>
              <a:rPr lang="zh-CN" altLang="en-US" sz="4000" dirty="0">
                <a:solidFill>
                  <a:prstClr val="black"/>
                </a:solidFill>
              </a:rPr>
              <a:t> </a:t>
            </a:r>
            <a:r>
              <a:rPr lang="en-US" altLang="zh-CN" sz="4000" dirty="0" smtClean="0">
                <a:solidFill>
                  <a:prstClr val="black"/>
                </a:solidFill>
              </a:rPr>
              <a:t>4</a:t>
            </a:r>
            <a:r>
              <a:rPr lang="zh-CN" altLang="en-US" sz="4000" dirty="0" smtClean="0">
                <a:solidFill>
                  <a:prstClr val="black"/>
                </a:solidFill>
              </a:rPr>
              <a:t>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2889" y="836949"/>
            <a:ext cx="4586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C00000"/>
                </a:solidFill>
                <a:ea typeface="DFKai-SB" pitchFamily="65" charset="-120"/>
              </a:rPr>
              <a:t>A: </a:t>
            </a:r>
            <a:r>
              <a:rPr lang="zh-CN" altLang="en-US" sz="2800" dirty="0">
                <a:solidFill>
                  <a:srgbClr val="C00000"/>
                </a:solidFill>
                <a:ea typeface="DFKai-SB" pitchFamily="65" charset="-120"/>
              </a:rPr>
              <a:t>打电话</a:t>
            </a:r>
            <a:r>
              <a:rPr lang="en-US" altLang="zh-CN" sz="2800" dirty="0">
                <a:solidFill>
                  <a:srgbClr val="C00000"/>
                </a:solidFill>
                <a:ea typeface="DFKai-SB" pitchFamily="65" charset="-120"/>
              </a:rPr>
              <a:t>		B</a:t>
            </a:r>
            <a:r>
              <a:rPr lang="zh-CN" altLang="en-US" sz="2800" dirty="0">
                <a:solidFill>
                  <a:srgbClr val="C00000"/>
                </a:solidFill>
                <a:ea typeface="DFKai-SB" pitchFamily="65" charset="-120"/>
              </a:rPr>
              <a:t>：接电话</a:t>
            </a:r>
            <a:endParaRPr lang="en-US" sz="2800" dirty="0">
              <a:solidFill>
                <a:srgbClr val="C00000"/>
              </a:solidFill>
              <a:ea typeface="DFKai-SB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3894" y="1524000"/>
            <a:ext cx="57289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A  makes phone call</a:t>
            </a:r>
          </a:p>
          <a:p>
            <a:pPr lvl="0"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B: </a:t>
            </a:r>
            <a:r>
              <a:rPr lang="zh-CN" altLang="en-US" sz="3200" dirty="0">
                <a:solidFill>
                  <a:prstClr val="black"/>
                </a:solidFill>
                <a:ea typeface="DFKai-SB" pitchFamily="65" charset="-120"/>
              </a:rPr>
              <a:t>喂！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 lvl="0"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A: 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喂！小龙，今天忙不忙？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 lvl="0"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B:</a:t>
            </a:r>
            <a:r>
              <a:rPr lang="zh-CN" altLang="en-US" sz="3200" dirty="0">
                <a:solidFill>
                  <a:prstClr val="black"/>
                </a:solidFill>
                <a:ea typeface="DFKai-SB" pitchFamily="65" charset="-120"/>
              </a:rPr>
              <a:t> 今天不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忙！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CN" sz="3200" dirty="0">
                <a:solidFill>
                  <a:prstClr val="black"/>
                </a:solidFill>
                <a:ea typeface="DFKai-SB" pitchFamily="65" charset="-120"/>
              </a:rPr>
              <a:t>A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：那，我们去看电影，好吗？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CN" sz="3200" dirty="0">
                <a:solidFill>
                  <a:prstClr val="black"/>
                </a:solidFill>
                <a:ea typeface="DFKai-SB" pitchFamily="65" charset="-120"/>
              </a:rPr>
              <a:t>B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：</a:t>
            </a:r>
            <a:r>
              <a:rPr lang="zh-CN" altLang="en-US" sz="3200" dirty="0">
                <a:solidFill>
                  <a:prstClr val="black"/>
                </a:solidFill>
                <a:ea typeface="DFKai-SB" pitchFamily="65" charset="-120"/>
              </a:rPr>
              <a:t>好的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！</a:t>
            </a:r>
            <a:endParaRPr lang="en-US" sz="3200" dirty="0">
              <a:solidFill>
                <a:prstClr val="black"/>
              </a:solidFill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8759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14296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600" dirty="0">
                <a:solidFill>
                  <a:prstClr val="black"/>
                </a:solidFill>
                <a:latin typeface="DFKai-SB" pitchFamily="65" charset="-120"/>
                <a:ea typeface="DFKai-SB" pitchFamily="65" charset="-120"/>
              </a:rPr>
              <a:t>说话练习</a:t>
            </a:r>
            <a:endParaRPr lang="en-US" sz="3600" dirty="0">
              <a:solidFill>
                <a:prstClr val="black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258137"/>
            <a:ext cx="2537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4000" dirty="0">
                <a:solidFill>
                  <a:prstClr val="black"/>
                </a:solidFill>
              </a:rPr>
              <a:t>Situation</a:t>
            </a:r>
            <a:r>
              <a:rPr lang="zh-CN" altLang="en-US" sz="4000" dirty="0">
                <a:solidFill>
                  <a:prstClr val="black"/>
                </a:solidFill>
              </a:rPr>
              <a:t> </a:t>
            </a:r>
            <a:r>
              <a:rPr lang="en-US" altLang="zh-CN" sz="4000" dirty="0" smtClean="0">
                <a:solidFill>
                  <a:prstClr val="black"/>
                </a:solidFill>
              </a:rPr>
              <a:t>5</a:t>
            </a:r>
            <a:r>
              <a:rPr lang="zh-CN" altLang="en-US" sz="4000" dirty="0" smtClean="0">
                <a:solidFill>
                  <a:prstClr val="black"/>
                </a:solidFill>
              </a:rPr>
              <a:t> 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966023"/>
            <a:ext cx="4586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800" dirty="0">
                <a:solidFill>
                  <a:srgbClr val="C00000"/>
                </a:solidFill>
                <a:ea typeface="DFKai-SB" pitchFamily="65" charset="-120"/>
              </a:rPr>
              <a:t>A: </a:t>
            </a:r>
            <a:r>
              <a:rPr lang="zh-CN" altLang="en-US" sz="2800" dirty="0">
                <a:solidFill>
                  <a:srgbClr val="C00000"/>
                </a:solidFill>
                <a:ea typeface="DFKai-SB" pitchFamily="65" charset="-120"/>
              </a:rPr>
              <a:t>打电话</a:t>
            </a:r>
            <a:r>
              <a:rPr lang="en-US" altLang="zh-CN" sz="2800" dirty="0">
                <a:solidFill>
                  <a:srgbClr val="C00000"/>
                </a:solidFill>
                <a:ea typeface="DFKai-SB" pitchFamily="65" charset="-120"/>
              </a:rPr>
              <a:t>		B</a:t>
            </a:r>
            <a:r>
              <a:rPr lang="zh-CN" altLang="en-US" sz="2800" dirty="0">
                <a:solidFill>
                  <a:srgbClr val="C00000"/>
                </a:solidFill>
                <a:ea typeface="DFKai-SB" pitchFamily="65" charset="-120"/>
              </a:rPr>
              <a:t>：接电话</a:t>
            </a:r>
            <a:endParaRPr lang="en-US" sz="2800" dirty="0">
              <a:solidFill>
                <a:srgbClr val="C00000"/>
              </a:solidFill>
              <a:ea typeface="DFKai-SB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9379" y="1676400"/>
            <a:ext cx="7239000" cy="5221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A  makes phone call</a:t>
            </a:r>
          </a:p>
          <a:p>
            <a:pPr lvl="0"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B: 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喂，你好。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 lvl="0"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A: </a:t>
            </a:r>
            <a:r>
              <a:rPr lang="zh-CN" altLang="en-US" sz="3200" dirty="0">
                <a:solidFill>
                  <a:prstClr val="black"/>
                </a:solidFill>
                <a:ea typeface="DFKai-SB" pitchFamily="65" charset="-120"/>
              </a:rPr>
              <a:t>喂！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小张，（正）在做什么？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 lvl="0">
              <a:lnSpc>
                <a:spcPct val="150000"/>
              </a:lnSpc>
            </a:pPr>
            <a:r>
              <a:rPr lang="en-US" sz="3200" dirty="0">
                <a:solidFill>
                  <a:prstClr val="black"/>
                </a:solidFill>
                <a:ea typeface="DFKai-SB" pitchFamily="65" charset="-120"/>
              </a:rPr>
              <a:t>B:</a:t>
            </a:r>
            <a:r>
              <a:rPr lang="zh-CN" altLang="en-US" sz="3200" dirty="0">
                <a:solidFill>
                  <a:prstClr val="black"/>
                </a:solidFill>
                <a:ea typeface="DFKai-SB" pitchFamily="65" charset="-120"/>
              </a:rPr>
              <a:t> 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我在吃饭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，</a:t>
            </a:r>
            <a:r>
              <a:rPr lang="zh-CN" altLang="en-US" sz="3200" smtClean="0">
                <a:solidFill>
                  <a:prstClr val="black"/>
                </a:solidFill>
                <a:ea typeface="DFKai-SB" pitchFamily="65" charset="-120"/>
              </a:rPr>
              <a:t>等一会儿</a:t>
            </a:r>
            <a:r>
              <a:rPr lang="zh-CN" altLang="en-US" sz="3200" smtClean="0">
                <a:solidFill>
                  <a:prstClr val="black"/>
                </a:solidFill>
                <a:ea typeface="DFKai-SB" pitchFamily="65" charset="-120"/>
              </a:rPr>
              <a:t>给你回电话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， 好吗？</a:t>
            </a:r>
            <a:endParaRPr lang="en-US" altLang="zh-CN" sz="3200" dirty="0" smtClean="0">
              <a:solidFill>
                <a:prstClr val="black"/>
              </a:solidFill>
              <a:ea typeface="DFKai-SB" pitchFamily="65" charset="-120"/>
            </a:endParaRPr>
          </a:p>
          <a:p>
            <a:pPr lvl="0">
              <a:lnSpc>
                <a:spcPct val="150000"/>
              </a:lnSpc>
            </a:pPr>
            <a:r>
              <a:rPr lang="en-US" altLang="zh-CN" sz="3200" dirty="0" smtClean="0">
                <a:solidFill>
                  <a:prstClr val="black"/>
                </a:solidFill>
                <a:ea typeface="DFKai-SB" pitchFamily="65" charset="-120"/>
              </a:rPr>
              <a:t>A: </a:t>
            </a:r>
            <a:r>
              <a:rPr lang="zh-CN" altLang="en-US" sz="3200" dirty="0" smtClean="0">
                <a:solidFill>
                  <a:prstClr val="black"/>
                </a:solidFill>
                <a:ea typeface="DFKai-SB" pitchFamily="65" charset="-120"/>
              </a:rPr>
              <a:t>好的！</a:t>
            </a:r>
            <a:endParaRPr lang="en-US" altLang="zh-CN" sz="3200" dirty="0">
              <a:solidFill>
                <a:prstClr val="black"/>
              </a:solidFill>
              <a:ea typeface="DFKai-SB" pitchFamily="65" charset="-120"/>
            </a:endParaRPr>
          </a:p>
          <a:p>
            <a:pPr lvl="0">
              <a:lnSpc>
                <a:spcPct val="150000"/>
              </a:lnSpc>
            </a:pPr>
            <a:endParaRPr lang="en-US" sz="3200" dirty="0">
              <a:solidFill>
                <a:prstClr val="black"/>
              </a:solidFill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2883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 b="4394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19200" y="381000"/>
            <a:ext cx="849788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4400" b="1" dirty="0" smtClean="0">
                <a:ea typeface="SimSun" pitchFamily="2" charset="-122"/>
              </a:rPr>
              <a:t>作业 </a:t>
            </a:r>
            <a:r>
              <a:rPr lang="en-US" altLang="zh-CN" sz="4400" b="1" dirty="0" smtClean="0">
                <a:ea typeface="SimSun" pitchFamily="2" charset="-122"/>
              </a:rPr>
              <a:t>Homework  </a:t>
            </a:r>
            <a:endParaRPr lang="en-US" altLang="zh-CN" sz="2800" b="1" dirty="0" smtClean="0">
              <a:ea typeface="SimSun" pitchFamily="2" charset="-122"/>
            </a:endParaRPr>
          </a:p>
          <a:p>
            <a:endParaRPr lang="en-US" altLang="zh-CN" sz="3600" b="1" dirty="0">
              <a:ea typeface="SimSun" pitchFamily="2" charset="-122"/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295400" y="2209800"/>
            <a:ext cx="7848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514350" lvl="0" indent="-514350"/>
            <a:endParaRPr lang="en-US" altLang="zh-TW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371600"/>
            <a:ext cx="7696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1) U3.1.2 character writing</a:t>
            </a:r>
          </a:p>
          <a:p>
            <a:r>
              <a:rPr lang="en-US" sz="2800" b="1" dirty="0" smtClean="0"/>
              <a:t>    (due 12/12; 12/13for p. 5)</a:t>
            </a:r>
          </a:p>
          <a:p>
            <a:r>
              <a:rPr lang="en-US" sz="2800" b="1" dirty="0" smtClean="0"/>
              <a:t>2) Study for U3.1 </a:t>
            </a:r>
            <a:r>
              <a:rPr lang="en-US" sz="2800" b="1" dirty="0" err="1" smtClean="0"/>
              <a:t>vocab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(pinyin, tone mark and meaning)</a:t>
            </a:r>
          </a:p>
          <a:p>
            <a:r>
              <a:rPr lang="en-US" sz="2800" b="1" dirty="0" smtClean="0"/>
              <a:t>and memorize the 3 situations in writing and speaking. </a:t>
            </a:r>
            <a:r>
              <a:rPr lang="zh-CN" altLang="en-US" sz="2800" b="1" dirty="0" smtClean="0"/>
              <a:t>准备</a:t>
            </a:r>
            <a:r>
              <a:rPr lang="en-US" altLang="zh-CN" sz="2800" b="1" dirty="0" smtClean="0"/>
              <a:t>reading </a:t>
            </a:r>
            <a:r>
              <a:rPr lang="zh-CN" altLang="en-US" sz="2800" b="1" dirty="0" smtClean="0"/>
              <a:t>小考</a:t>
            </a:r>
            <a:r>
              <a:rPr lang="en-US" altLang="zh-CN" sz="2800" b="1" dirty="0" smtClean="0"/>
              <a:t>:</a:t>
            </a:r>
            <a:r>
              <a:rPr lang="zh-CN" altLang="en-US" sz="2800" b="1" dirty="0" smtClean="0"/>
              <a:t> </a:t>
            </a:r>
            <a:endParaRPr lang="en-US" altLang="zh-CN" sz="2800" b="1" dirty="0" smtClean="0"/>
          </a:p>
          <a:p>
            <a:r>
              <a:rPr lang="en-US" sz="2800" b="1" dirty="0" smtClean="0"/>
              <a:t>	(12/12; 12/13 for p. 5)</a:t>
            </a:r>
          </a:p>
          <a:p>
            <a:r>
              <a:rPr lang="en-US" altLang="zh-CN" sz="2800" b="1" dirty="0" smtClean="0"/>
              <a:t>3)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Vocab</a:t>
            </a:r>
            <a:r>
              <a:rPr lang="en-US" sz="2800" b="1" dirty="0" smtClean="0"/>
              <a:t> Sorting Chart</a:t>
            </a:r>
          </a:p>
          <a:p>
            <a:r>
              <a:rPr lang="en-US" sz="2800" dirty="0" smtClean="0"/>
              <a:t>     Due :  semester exam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	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Situation</a:t>
            </a:r>
            <a:r>
              <a:rPr lang="zh-CN" altLang="en-US" sz="4000" dirty="0" smtClean="0"/>
              <a:t> </a:t>
            </a:r>
            <a:r>
              <a:rPr lang="en-US" altLang="zh-CN" sz="4000" dirty="0" smtClean="0"/>
              <a:t>2</a:t>
            </a:r>
            <a:r>
              <a:rPr lang="zh-CN" altLang="en-US" sz="4000" dirty="0" smtClean="0"/>
              <a:t>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066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  <a:latin typeface="+mj-lt"/>
                <a:ea typeface="DFKai-SB" pitchFamily="65" charset="-120"/>
              </a:rPr>
              <a:t>A: </a:t>
            </a:r>
            <a:r>
              <a:rPr lang="zh-CN" altLang="en-US" sz="2800" dirty="0" smtClean="0">
                <a:solidFill>
                  <a:srgbClr val="C00000"/>
                </a:solidFill>
                <a:latin typeface="+mj-lt"/>
                <a:ea typeface="DFKai-SB" pitchFamily="65" charset="-120"/>
              </a:rPr>
              <a:t>打电话</a:t>
            </a:r>
            <a:r>
              <a:rPr lang="en-US" altLang="zh-CN" sz="2800" dirty="0" smtClean="0">
                <a:solidFill>
                  <a:srgbClr val="C00000"/>
                </a:solidFill>
                <a:latin typeface="+mj-lt"/>
                <a:ea typeface="DFKai-SB" pitchFamily="65" charset="-120"/>
              </a:rPr>
              <a:t>		B</a:t>
            </a:r>
            <a:r>
              <a:rPr lang="zh-CN" altLang="en-US" sz="2800" dirty="0" smtClean="0">
                <a:solidFill>
                  <a:srgbClr val="C00000"/>
                </a:solidFill>
                <a:latin typeface="+mj-lt"/>
                <a:ea typeface="DFKai-SB" pitchFamily="65" charset="-120"/>
              </a:rPr>
              <a:t>：接电话</a:t>
            </a:r>
            <a:endParaRPr lang="en-US" sz="2800" dirty="0">
              <a:solidFill>
                <a:srgbClr val="C00000"/>
              </a:solidFill>
              <a:latin typeface="+mj-lt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524000"/>
            <a:ext cx="579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+mj-lt"/>
                <a:ea typeface="DFKai-SB" pitchFamily="65" charset="-120"/>
              </a:rPr>
              <a:t>A  makes phone call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+mj-lt"/>
                <a:ea typeface="DFKai-SB" pitchFamily="65" charset="-120"/>
              </a:rPr>
              <a:t>B: 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喂！</a:t>
            </a:r>
            <a:endParaRPr lang="en-US" altLang="zh-CN" sz="32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+mj-lt"/>
                <a:ea typeface="DFKai-SB" pitchFamily="65" charset="-120"/>
              </a:rPr>
              <a:t>A: 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喂！请问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________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在吗？</a:t>
            </a:r>
            <a:endParaRPr lang="en-US" altLang="zh-CN" sz="32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+mj-lt"/>
                <a:ea typeface="DFKai-SB" pitchFamily="65" charset="-120"/>
              </a:rPr>
              <a:t>B: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 你打错了！</a:t>
            </a:r>
            <a:endParaRPr lang="en-US" altLang="zh-CN" sz="32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+mj-lt"/>
                <a:ea typeface="DFKai-SB" pitchFamily="65" charset="-120"/>
              </a:rPr>
              <a:t>A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：对不起！</a:t>
            </a:r>
            <a:endParaRPr lang="en-US" altLang="zh-CN" sz="32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latin typeface="+mj-lt"/>
                <a:ea typeface="DFKai-SB" pitchFamily="65" charset="-120"/>
              </a:rPr>
              <a:t>B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：没关系！</a:t>
            </a:r>
            <a:endParaRPr lang="en-US" sz="3200" dirty="0">
              <a:latin typeface="+mj-lt"/>
              <a:ea typeface="DFKai-SB" pitchFamily="65" charset="-120"/>
            </a:endParaRPr>
          </a:p>
        </p:txBody>
      </p:sp>
      <p:pic>
        <p:nvPicPr>
          <p:cNvPr id="6" name="Picture 2" descr="C:\Users\Owner\AppData\Local\Microsoft\Windows\Temporary Internet Files\Content.IE5\F3BSS2QP\MPj044222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609600"/>
            <a:ext cx="2465867" cy="1752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1000" y="304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说话练习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Situation</a:t>
            </a:r>
            <a:r>
              <a:rPr lang="zh-CN" altLang="en-US" sz="4000" dirty="0" smtClean="0"/>
              <a:t> </a:t>
            </a:r>
            <a:r>
              <a:rPr lang="en-US" altLang="zh-CN" sz="4000" dirty="0" smtClean="0"/>
              <a:t>3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066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  <a:latin typeface="+mj-lt"/>
                <a:ea typeface="DFKai-SB" pitchFamily="65" charset="-120"/>
              </a:rPr>
              <a:t>A: </a:t>
            </a:r>
            <a:r>
              <a:rPr lang="zh-CN" altLang="en-US" sz="2800" dirty="0" smtClean="0">
                <a:solidFill>
                  <a:srgbClr val="C00000"/>
                </a:solidFill>
                <a:latin typeface="+mj-lt"/>
                <a:ea typeface="DFKai-SB" pitchFamily="65" charset="-120"/>
              </a:rPr>
              <a:t>打电话</a:t>
            </a:r>
            <a:r>
              <a:rPr lang="en-US" altLang="zh-CN" sz="2800" dirty="0" smtClean="0">
                <a:solidFill>
                  <a:srgbClr val="C00000"/>
                </a:solidFill>
                <a:latin typeface="+mj-lt"/>
                <a:ea typeface="DFKai-SB" pitchFamily="65" charset="-120"/>
              </a:rPr>
              <a:t>		B</a:t>
            </a:r>
            <a:r>
              <a:rPr lang="zh-CN" altLang="en-US" sz="2800" dirty="0" smtClean="0">
                <a:solidFill>
                  <a:srgbClr val="C00000"/>
                </a:solidFill>
                <a:latin typeface="+mj-lt"/>
                <a:ea typeface="DFKai-SB" pitchFamily="65" charset="-120"/>
              </a:rPr>
              <a:t>：接电话</a:t>
            </a:r>
            <a:endParaRPr lang="en-US" sz="2800" dirty="0">
              <a:solidFill>
                <a:srgbClr val="C00000"/>
              </a:solidFill>
              <a:latin typeface="+mj-lt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752600"/>
            <a:ext cx="64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+mj-lt"/>
                <a:ea typeface="DFKai-SB" pitchFamily="65" charset="-120"/>
              </a:rPr>
              <a:t>A  makes phone call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+mj-lt"/>
                <a:ea typeface="DFKai-SB" pitchFamily="65" charset="-120"/>
              </a:rPr>
              <a:t>B: 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喂！</a:t>
            </a:r>
            <a:endParaRPr lang="en-US" altLang="zh-CN" sz="32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+mj-lt"/>
                <a:ea typeface="DFKai-SB" pitchFamily="65" charset="-120"/>
              </a:rPr>
              <a:t>A: 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喂！请问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________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在吗？</a:t>
            </a:r>
            <a:endParaRPr lang="en-US" altLang="zh-CN" sz="3200" dirty="0" smtClean="0">
              <a:latin typeface="+mj-lt"/>
              <a:ea typeface="DFKai-SB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+mj-lt"/>
                <a:ea typeface="DFKai-SB" pitchFamily="65" charset="-120"/>
              </a:rPr>
              <a:t>B: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 他在。请等一下，我去叫他。</a:t>
            </a:r>
            <a:endParaRPr lang="en-US" altLang="zh-CN" sz="3200" dirty="0" smtClean="0">
              <a:latin typeface="+mj-lt"/>
              <a:ea typeface="DFKai-SB" pitchFamily="65" charset="-120"/>
            </a:endParaRPr>
          </a:p>
        </p:txBody>
      </p:sp>
      <p:pic>
        <p:nvPicPr>
          <p:cNvPr id="6" name="Picture 2" descr="C:\Users\Owner\AppData\Local\Microsoft\Windows\Temporary Internet Files\Content.IE5\F3BSS2QP\MPj044222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81000"/>
            <a:ext cx="2465867" cy="1752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1000" y="304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DFKai-SB" pitchFamily="65" charset="-120"/>
                <a:ea typeface="DFKai-SB" pitchFamily="65" charset="-120"/>
              </a:rPr>
              <a:t>说话练习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DFKai-SB" pitchFamily="65" charset="-120"/>
                <a:ea typeface="DFKai-SB" pitchFamily="65" charset="-120"/>
              </a:rPr>
              <a:t>事</a:t>
            </a:r>
            <a:r>
              <a:rPr lang="en-US" altLang="zh-CN" sz="2800" dirty="0" err="1" smtClean="0">
                <a:latin typeface="+mj-lt"/>
                <a:ea typeface="DFKai-SB" pitchFamily="65" charset="-120"/>
              </a:rPr>
              <a:t>shì</a:t>
            </a:r>
            <a:endParaRPr lang="en-US" sz="2800" dirty="0">
              <a:latin typeface="+mj-lt"/>
              <a:ea typeface="DFKai-SB" pitchFamily="65" charset="-12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838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Thing; matter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6764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DFKai-SB" pitchFamily="65" charset="-120"/>
                <a:ea typeface="DFKai-SB" pitchFamily="65" charset="-120"/>
              </a:rPr>
              <a:t>你有什么事？</a:t>
            </a:r>
            <a:endParaRPr lang="en-US" sz="44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514600"/>
            <a:ext cx="571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Literal meaning:</a:t>
            </a:r>
          </a:p>
          <a:p>
            <a:r>
              <a:rPr lang="en-US" sz="3200" dirty="0" smtClean="0"/>
              <a:t>What thing/matter do you have?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4267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may I help you?</a:t>
            </a:r>
            <a:endParaRPr lang="en-US" sz="3600" dirty="0"/>
          </a:p>
        </p:txBody>
      </p:sp>
      <p:sp>
        <p:nvSpPr>
          <p:cNvPr id="11" name="Down Arrow 10"/>
          <p:cNvSpPr/>
          <p:nvPr/>
        </p:nvSpPr>
        <p:spPr>
          <a:xfrm>
            <a:off x="3810000" y="3581400"/>
            <a:ext cx="3048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latin typeface="DFKai-SB" pitchFamily="65" charset="-120"/>
                <a:ea typeface="DFKai-SB" pitchFamily="65" charset="-120"/>
              </a:rPr>
              <a:t>同学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tóng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xué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)</a:t>
            </a:r>
            <a:endParaRPr lang="en-US" sz="6000" dirty="0">
              <a:latin typeface="+mj-lt"/>
              <a:ea typeface="DFKai-SB" pitchFamily="65" charset="-120"/>
            </a:endParaRPr>
          </a:p>
        </p:txBody>
      </p:sp>
      <p:pic>
        <p:nvPicPr>
          <p:cNvPr id="104450" name="Picture 2" descr="C:\Users\Owner\AppData\Local\Microsoft\Windows\Temporary Internet Files\Content.IE5\4OJNYZXW\MP90044224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667000"/>
            <a:ext cx="3250019" cy="245176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81600" y="13716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classmate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+mj-lt"/>
                <a:ea typeface="DFKai-SB" pitchFamily="65" charset="-120"/>
              </a:rPr>
              <a:t>告诉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gào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 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sù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)</a:t>
            </a:r>
            <a:endParaRPr lang="en-US" sz="6000" dirty="0">
              <a:latin typeface="+mj-lt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1219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 tell</a:t>
            </a:r>
            <a:endParaRPr lang="en-US" sz="4000" dirty="0"/>
          </a:p>
        </p:txBody>
      </p:sp>
      <p:pic>
        <p:nvPicPr>
          <p:cNvPr id="105475" name="Picture 3" descr="C:\Users\Owner\AppData\Local\Microsoft\Windows\Temporary Internet Files\Content.IE5\EMPGZ0UK\MP90044848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286000"/>
            <a:ext cx="24384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066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+mj-lt"/>
                <a:ea typeface="DFKai-SB" pitchFamily="65" charset="-120"/>
              </a:rPr>
              <a:t>想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xi</a:t>
            </a:r>
            <a:r>
              <a:rPr lang="vi-VN" altLang="zh-CN" sz="3200" dirty="0" smtClean="0">
                <a:latin typeface="+mj-lt"/>
                <a:ea typeface="DFKai-SB" pitchFamily="65" charset="-120"/>
              </a:rPr>
              <a:t>ă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ng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)</a:t>
            </a:r>
            <a:endParaRPr lang="en-US" sz="6000" dirty="0">
              <a:latin typeface="+mj-lt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11430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would like to;</a:t>
            </a:r>
          </a:p>
          <a:p>
            <a:r>
              <a:rPr lang="en-US" sz="3200" dirty="0" smtClean="0"/>
              <a:t>want to</a:t>
            </a:r>
            <a:endParaRPr lang="en-US" sz="3200" dirty="0"/>
          </a:p>
        </p:txBody>
      </p:sp>
      <p:pic>
        <p:nvPicPr>
          <p:cNvPr id="106500" name="Picture 4" descr="C:\Users\Owner\AppData\Local\Microsoft\Windows\Temporary Internet Files\Content.IE5\TA0QJLP4\MC9000822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438400"/>
            <a:ext cx="2912059" cy="2910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+mj-lt"/>
                <a:ea typeface="DFKai-SB" pitchFamily="65" charset="-120"/>
              </a:rPr>
              <a:t>给</a:t>
            </a:r>
            <a:r>
              <a:rPr lang="zh-CN" altLang="en-US" sz="3200" dirty="0" smtClean="0">
                <a:latin typeface="+mj-lt"/>
                <a:ea typeface="DFKai-SB" pitchFamily="65" charset="-120"/>
              </a:rPr>
              <a:t>（</a:t>
            </a:r>
            <a:r>
              <a:rPr lang="en-US" altLang="zh-CN" sz="3200" dirty="0" err="1" smtClean="0">
                <a:latin typeface="+mj-lt"/>
                <a:ea typeface="DFKai-SB" pitchFamily="65" charset="-120"/>
              </a:rPr>
              <a:t>gěi</a:t>
            </a:r>
            <a:r>
              <a:rPr lang="en-US" altLang="zh-CN" sz="3200" dirty="0" smtClean="0">
                <a:latin typeface="+mj-lt"/>
                <a:ea typeface="DFKai-SB" pitchFamily="65" charset="-120"/>
              </a:rPr>
              <a:t>)</a:t>
            </a:r>
            <a:endParaRPr lang="en-US" sz="6000" dirty="0">
              <a:latin typeface="+mj-lt"/>
              <a:ea typeface="DFKai-SB" pitchFamily="65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12192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give</a:t>
            </a:r>
            <a:endParaRPr lang="en-US" sz="3200" dirty="0"/>
          </a:p>
        </p:txBody>
      </p:sp>
      <p:pic>
        <p:nvPicPr>
          <p:cNvPr id="108546" name="Picture 2" descr="http://3.bp.blogspot.com/_GM3Dwuu8oZE/TGzovOH0nVI/AAAAAAAAAjs/Cybq_vrkMSQ/s1600/giv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094302"/>
            <a:ext cx="4267200" cy="3233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8215</TotalTime>
  <Words>605</Words>
  <Application>Microsoft Macintosh PowerPoint</Application>
  <PresentationFormat>On-screen Show (4:3)</PresentationFormat>
  <Paragraphs>157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Grace Wang</dc:creator>
  <cp:lastModifiedBy>Hayley Herford</cp:lastModifiedBy>
  <cp:revision>173</cp:revision>
  <dcterms:created xsi:type="dcterms:W3CDTF">2011-11-28T00:30:51Z</dcterms:created>
  <dcterms:modified xsi:type="dcterms:W3CDTF">2013-04-15T12:42:07Z</dcterms:modified>
</cp:coreProperties>
</file>