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93" r:id="rId2"/>
    <p:sldId id="412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9" r:id="rId19"/>
    <p:sldId id="434" r:id="rId20"/>
    <p:sldId id="436" r:id="rId21"/>
    <p:sldId id="43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1" autoAdjust="0"/>
    <p:restoredTop sz="94660"/>
  </p:normalViewPr>
  <p:slideViewPr>
    <p:cSldViewPr>
      <p:cViewPr varScale="1">
        <p:scale>
          <a:sx n="47" d="100"/>
          <a:sy n="47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07892-0219-40F7-A21D-9BD172D1A90F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71629-4A5D-459A-AB8D-3269DD58F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2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B3A4-4DCF-4E73-A874-4C03C3B5A2C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1629-4A5D-459A-AB8D-3269DD58F1B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1629-4A5D-459A-AB8D-3269DD58F1B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1629-4A5D-459A-AB8D-3269DD58F1B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1629-4A5D-459A-AB8D-3269DD58F1B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1629-4A5D-459A-AB8D-3269DD58F1B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1629-4A5D-459A-AB8D-3269DD58F1B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1629-4A5D-459A-AB8D-3269DD58F1B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79787-54F3-4E6B-9A10-A892CBCF2E2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1629-4A5D-459A-AB8D-3269DD58F1B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E00FA-F400-46E5-B23F-6C78C820769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1629-4A5D-459A-AB8D-3269DD58F1B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1629-4A5D-459A-AB8D-3269DD58F1B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3DF08-8F21-4729-BF21-3E72F7E18FE2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1629-4A5D-459A-AB8D-3269DD58F1B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1629-4A5D-459A-AB8D-3269DD58F1B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1629-4A5D-459A-AB8D-3269DD58F1B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1629-4A5D-459A-AB8D-3269DD58F1B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1629-4A5D-459A-AB8D-3269DD58F1B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1629-4A5D-459A-AB8D-3269DD58F1B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1629-4A5D-459A-AB8D-3269DD58F1B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F0F57-E940-49A6-B796-2F47B4F6F86C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guest+room&amp;source=images&amp;cd=&amp;cad=rja&amp;docid=-VuizIeLWuWH-M&amp;tbnid=ydWXX6lHgsV0CM:&amp;ved=0CAUQjRw&amp;url=http://www.shelterness.com/25-cool-guest-bedroom-decorating-ideas/&amp;ei=i5M3UbWmBMPRqgHewYCoBg&amp;bvm=bv.43287494,d.aWM&amp;psig=AFQjCNFICstet5PfJXmKGCeHP2SnTLo3oA&amp;ust=1362683131598663" TargetMode="External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hyperlink" Target="http://www.google.com/url?sa=i&amp;rct=j&amp;q=showerroom&amp;source=images&amp;cd=&amp;cad=rja&amp;docid=dLxQ3PLTRQeStM&amp;tbnid=s5bCPKYEvHVq2M:&amp;ved=0CAUQjRw&amp;url=http://blog.mercercarpetone.com/2011/12/guest-post-shower-room-design-ideas.html&amp;ei=ZZQ3Ua36McGBrAGK2IDoCA&amp;bvm=bv.43287494,d.aWM&amp;psig=AFQjCNHtn5VygaAf1qSI4iDFkEIkFICAEw&amp;ust=1362683347743317" TargetMode="External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EMw4vZZSLDY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22860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二零一三年三月七日星期四</a:t>
            </a:r>
            <a:endParaRPr lang="en-US" sz="36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914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DFKai-SB" pitchFamily="65" charset="-120"/>
                <a:ea typeface="DFKai-SB" pitchFamily="65" charset="-120"/>
              </a:rPr>
              <a:t>现在做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787829" y="1676400"/>
            <a:ext cx="8255184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+mj-lt"/>
                <a:ea typeface="DFKai-SB" pitchFamily="65" charset="-120"/>
              </a:rPr>
              <a:t>今天</a:t>
            </a:r>
            <a:r>
              <a:rPr lang="en-US" altLang="zh-CN" sz="3200" dirty="0" smtClean="0">
                <a:latin typeface="+mj-lt"/>
                <a:ea typeface="DFKai-SB" pitchFamily="65" charset="-120"/>
              </a:rPr>
              <a:t> you will be receiving a speaking practice </a:t>
            </a:r>
          </a:p>
          <a:p>
            <a:r>
              <a:rPr lang="en-US" altLang="zh-CN" sz="3200" dirty="0">
                <a:latin typeface="+mj-lt"/>
                <a:ea typeface="DFKai-SB" pitchFamily="65" charset="-120"/>
              </a:rPr>
              <a:t>g</a:t>
            </a:r>
            <a:r>
              <a:rPr lang="en-US" altLang="zh-CN" sz="3200" dirty="0" smtClean="0">
                <a:latin typeface="+mj-lt"/>
                <a:ea typeface="DFKai-SB" pitchFamily="65" charset="-120"/>
              </a:rPr>
              <a:t>rade for your focus, participation and speaking.</a:t>
            </a:r>
            <a:endParaRPr lang="en-US" altLang="zh-CN" sz="3200" dirty="0">
              <a:latin typeface="+mj-lt"/>
              <a:ea typeface="DFKai-SB" pitchFamily="65" charset="-120"/>
            </a:endParaRPr>
          </a:p>
          <a:p>
            <a:endParaRPr lang="en-US" altLang="zh-CN" sz="3200" dirty="0">
              <a:latin typeface="+mj-lt"/>
              <a:ea typeface="DFKai-SB" pitchFamily="65" charset="-120"/>
            </a:endParaRPr>
          </a:p>
          <a:p>
            <a:r>
              <a:rPr lang="en-US" altLang="zh-CN" sz="3200" dirty="0" smtClean="0">
                <a:ea typeface="DFKai-SB" pitchFamily="65" charset="-120"/>
              </a:rPr>
              <a:t>Take </a:t>
            </a:r>
            <a:r>
              <a:rPr lang="en-US" altLang="zh-CN" sz="3200" dirty="0">
                <a:ea typeface="DFKai-SB" pitchFamily="65" charset="-120"/>
              </a:rPr>
              <a:t>out your </a:t>
            </a:r>
            <a:r>
              <a:rPr lang="zh-CN" altLang="en-US" sz="3200" dirty="0">
                <a:ea typeface="DFKai-SB" pitchFamily="65" charset="-120"/>
              </a:rPr>
              <a:t>笔记本 </a:t>
            </a:r>
            <a:r>
              <a:rPr lang="en-US" altLang="zh-CN" sz="3200" dirty="0">
                <a:ea typeface="DFKai-SB" pitchFamily="65" charset="-120"/>
              </a:rPr>
              <a:t>or a clean paper, </a:t>
            </a:r>
          </a:p>
          <a:p>
            <a:r>
              <a:rPr lang="en-US" altLang="zh-CN" sz="3200" dirty="0">
                <a:ea typeface="DFKai-SB" pitchFamily="65" charset="-120"/>
              </a:rPr>
              <a:t>draw a picture of your house, including rooms,</a:t>
            </a:r>
          </a:p>
          <a:p>
            <a:r>
              <a:rPr lang="en-US" altLang="zh-CN" sz="3200" dirty="0">
                <a:ea typeface="DFKai-SB" pitchFamily="65" charset="-120"/>
              </a:rPr>
              <a:t>floor levels and basic furniture</a:t>
            </a:r>
            <a:r>
              <a:rPr lang="en-US" altLang="zh-CN" sz="3200" dirty="0" smtClean="0">
                <a:ea typeface="DFKai-SB" pitchFamily="65" charset="-120"/>
              </a:rPr>
              <a:t>. </a:t>
            </a:r>
            <a:r>
              <a:rPr lang="en-US" altLang="zh-CN" sz="3200" dirty="0" smtClean="0">
                <a:ea typeface="DFKai-SB" pitchFamily="65" charset="-120"/>
              </a:rPr>
              <a:t>Don’t label any-</a:t>
            </a:r>
          </a:p>
          <a:p>
            <a:r>
              <a:rPr lang="en-US" altLang="zh-CN" sz="3200" dirty="0">
                <a:latin typeface="+mj-lt"/>
                <a:ea typeface="DFKai-SB" pitchFamily="65" charset="-120"/>
              </a:rPr>
              <a:t>t</a:t>
            </a:r>
            <a:r>
              <a:rPr lang="en-US" altLang="zh-CN" sz="3200" dirty="0" smtClean="0">
                <a:latin typeface="+mj-lt"/>
                <a:ea typeface="DFKai-SB" pitchFamily="65" charset="-120"/>
              </a:rPr>
              <a:t>hing yet. </a:t>
            </a:r>
            <a:r>
              <a:rPr lang="en-US" altLang="zh-CN" sz="3200" smtClean="0">
                <a:latin typeface="+mj-lt"/>
                <a:ea typeface="DFKai-SB" pitchFamily="65" charset="-120"/>
              </a:rPr>
              <a:t>Just draw.</a:t>
            </a:r>
            <a:endParaRPr lang="en-US" altLang="zh-CN" sz="3200" dirty="0" smtClean="0">
              <a:latin typeface="+mj-lt"/>
              <a:ea typeface="DFKai-SB" pitchFamily="65" charset="-120"/>
            </a:endParaRPr>
          </a:p>
          <a:p>
            <a:pPr algn="ctr"/>
            <a:endParaRPr lang="en-US" altLang="zh-CN" sz="3200" dirty="0" smtClean="0">
              <a:latin typeface="+mj-lt"/>
              <a:ea typeface="DFKai-SB" pitchFamily="65" charset="-120"/>
            </a:endParaRPr>
          </a:p>
        </p:txBody>
      </p:sp>
      <p:pic>
        <p:nvPicPr>
          <p:cNvPr id="2050" name="Picture 2" descr="C:\Users\Owner\AppData\Local\Microsoft\Windows\Temporary Internet Files\Content.IE5\DY3U9A9Q\MC9004404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876800"/>
            <a:ext cx="173672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生词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(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shēg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cí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;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vocab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)</a:t>
            </a:r>
            <a:endParaRPr lang="en-US" sz="2400" dirty="0">
              <a:solidFill>
                <a:srgbClr val="7030A0"/>
              </a:solidFill>
              <a:latin typeface="+mj-lt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Q: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是哪儿？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A: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是客房。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10668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客房</a:t>
            </a:r>
            <a:endParaRPr lang="en-US" sz="6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219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guest room</a:t>
            </a:r>
          </a:p>
        </p:txBody>
      </p:sp>
      <p:pic>
        <p:nvPicPr>
          <p:cNvPr id="41986" name="Picture 2" descr="http://t3.gstatic.com/images?q=tbn:ANd9GcTTjn0XpbZ-SDcPjlBankRZU4IfYS-Stwn4Qeo0ljLD0IV1fdEoM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3810000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生词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(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shēg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cí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;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vocab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)</a:t>
            </a:r>
            <a:endParaRPr lang="en-US" sz="2400" dirty="0">
              <a:solidFill>
                <a:srgbClr val="7030A0"/>
              </a:solidFill>
              <a:latin typeface="+mj-lt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Q: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是哪儿？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A: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是卧室。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10668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卧室</a:t>
            </a:r>
            <a:endParaRPr lang="en-US" sz="6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219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bed room</a:t>
            </a:r>
          </a:p>
        </p:txBody>
      </p:sp>
      <p:pic>
        <p:nvPicPr>
          <p:cNvPr id="49154" name="Picture 2" descr="C:\Users\Owner\AppData\Local\Microsoft\Windows\Temporary Internet Files\Content.IE5\BUUDDNFI\MC90009000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505200"/>
            <a:ext cx="2286000" cy="2339226"/>
          </a:xfrm>
          <a:prstGeom prst="rect">
            <a:avLst/>
          </a:prstGeom>
          <a:noFill/>
        </p:spPr>
      </p:pic>
      <p:pic>
        <p:nvPicPr>
          <p:cNvPr id="49157" name="Picture 5" descr="C:\Users\Owner\AppData\Local\Microsoft\Windows\Temporary Internet Files\Content.IE5\A5AF70GZ\MP90043062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09800"/>
            <a:ext cx="2497708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生词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(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shēg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cí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;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vocab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)</a:t>
            </a:r>
            <a:endParaRPr lang="en-US" sz="2400" dirty="0">
              <a:solidFill>
                <a:srgbClr val="7030A0"/>
              </a:solidFill>
              <a:latin typeface="+mj-lt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Q: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是哪儿？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A: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是浴室。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10668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浴室</a:t>
            </a:r>
            <a:endParaRPr lang="en-US" sz="6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219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shower room</a:t>
            </a:r>
          </a:p>
        </p:txBody>
      </p:sp>
      <p:pic>
        <p:nvPicPr>
          <p:cNvPr id="50178" name="Picture 2" descr="C:\Users\Owner\AppData\Local\Microsoft\Windows\Temporary Internet Files\Content.IE5\BUUDDNFI\MC9003196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971800"/>
            <a:ext cx="3185572" cy="3118067"/>
          </a:xfrm>
          <a:prstGeom prst="rect">
            <a:avLst/>
          </a:prstGeom>
          <a:noFill/>
        </p:spPr>
      </p:pic>
      <p:pic>
        <p:nvPicPr>
          <p:cNvPr id="50180" name="Picture 4" descr="http://t2.gstatic.com/images?q=tbn:ANd9GcS37AdhMmBaaMQj0ewZBv1QLDmAounW0TXd2ApxntXKvqs8hEWyA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438400"/>
            <a:ext cx="37433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生词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(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shēg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cí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;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vocab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)</a:t>
            </a:r>
            <a:endParaRPr lang="en-US" sz="2400" dirty="0">
              <a:solidFill>
                <a:srgbClr val="7030A0"/>
              </a:solidFill>
              <a:latin typeface="+mj-lt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Q: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是哪儿？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A: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是洗手间。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334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洗手间</a:t>
            </a:r>
            <a:endParaRPr lang="en-US" sz="6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1447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bathroom</a:t>
            </a:r>
          </a:p>
        </p:txBody>
      </p:sp>
      <p:pic>
        <p:nvPicPr>
          <p:cNvPr id="54275" name="Picture 3" descr="C:\Users\Owner\AppData\Local\Microsoft\Windows\Temporary Internet Files\Content.IE5\BUUDDNFI\MC9001854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971800"/>
            <a:ext cx="1143000" cy="2523555"/>
          </a:xfrm>
          <a:prstGeom prst="rect">
            <a:avLst/>
          </a:prstGeom>
          <a:noFill/>
        </p:spPr>
      </p:pic>
      <p:pic>
        <p:nvPicPr>
          <p:cNvPr id="54276" name="Picture 4" descr="C:\Users\Owner\AppData\Local\Microsoft\Windows\Temporary Internet Files\Content.IE5\D2ACO8YE\MC90018547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971800"/>
            <a:ext cx="1143000" cy="2623645"/>
          </a:xfrm>
          <a:prstGeom prst="rect">
            <a:avLst/>
          </a:prstGeom>
          <a:noFill/>
        </p:spPr>
      </p:pic>
      <p:pic>
        <p:nvPicPr>
          <p:cNvPr id="54277" name="Picture 5" descr="C:\Users\Owner\AppData\Local\Microsoft\Windows\Temporary Internet Files\Content.IE5\D2ACO8YE\MC9003201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657600"/>
            <a:ext cx="1587398" cy="1834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生词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(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shēg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cí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;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vocab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)</a:t>
            </a:r>
            <a:endParaRPr lang="en-US" sz="2400" dirty="0">
              <a:solidFill>
                <a:srgbClr val="7030A0"/>
              </a:solidFill>
              <a:latin typeface="+mj-lt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Q: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是哪儿？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A: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是车库。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10668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车库</a:t>
            </a:r>
            <a:endParaRPr lang="en-US" sz="6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219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Car garage</a:t>
            </a:r>
          </a:p>
        </p:txBody>
      </p:sp>
      <p:pic>
        <p:nvPicPr>
          <p:cNvPr id="55298" name="Picture 2" descr="C:\Users\Owner\AppData\Local\Microsoft\Windows\Temporary Internet Files\Content.IE5\A5AF70GZ\MC90043989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048000"/>
            <a:ext cx="2514600" cy="3218688"/>
          </a:xfrm>
          <a:prstGeom prst="rect">
            <a:avLst/>
          </a:prstGeom>
          <a:noFill/>
        </p:spPr>
      </p:pic>
      <p:pic>
        <p:nvPicPr>
          <p:cNvPr id="55299" name="Picture 3" descr="C:\Users\Owner\AppData\Local\Microsoft\Windows\Temporary Internet Files\Content.IE5\BUUDDNFI\MC90018564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352800"/>
            <a:ext cx="2823972" cy="2823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生词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(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shēg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cí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;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vocab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)</a:t>
            </a:r>
            <a:endParaRPr lang="en-US" sz="2400" dirty="0">
              <a:solidFill>
                <a:srgbClr val="7030A0"/>
              </a:solidFill>
              <a:latin typeface="+mj-lt"/>
              <a:ea typeface="DFKai-SB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8288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层</a:t>
            </a:r>
            <a:endParaRPr lang="en-US" sz="6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133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(mw; level)</a:t>
            </a:r>
          </a:p>
        </p:txBody>
      </p:sp>
      <p:pic>
        <p:nvPicPr>
          <p:cNvPr id="56322" name="Picture 2" descr="C:\Users\Owner\AppData\Local\Microsoft\Windows\Temporary Internet Files\Content.IE5\A5AF70GZ\MC90039131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971800"/>
            <a:ext cx="4040421" cy="304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" y="9144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这个房子有两层。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46482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第一层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27432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第二层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34000" y="4800600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791200" y="358140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生词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(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shēg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cí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;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vocab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)</a:t>
            </a:r>
            <a:endParaRPr lang="en-US" sz="2400" dirty="0">
              <a:solidFill>
                <a:srgbClr val="7030A0"/>
              </a:solidFill>
              <a:latin typeface="+mj-lt"/>
              <a:ea typeface="DFKai-SB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8288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间</a:t>
            </a:r>
            <a:endParaRPr lang="en-US" sz="6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133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(mw for room)</a:t>
            </a:r>
          </a:p>
        </p:txBody>
      </p:sp>
      <p:pic>
        <p:nvPicPr>
          <p:cNvPr id="56322" name="Picture 2" descr="C:\Users\Owner\AppData\Local\Microsoft\Windows\Temporary Internet Files\Content.IE5\A5AF70GZ\MC90039131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0"/>
            <a:ext cx="4040421" cy="304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" y="9144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我家有四间卧室。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Apollo\CPS\Images files\take show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45" y="381000"/>
            <a:ext cx="31337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Apollo\CPS\Images files\wash fac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0956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Apollo\CPS\Images files\brush teeth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650" y="3990975"/>
            <a:ext cx="31718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1447800"/>
            <a:ext cx="2853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洗澡 </a:t>
            </a:r>
            <a:r>
              <a:rPr lang="en-US" altLang="zh-CN" sz="4000" dirty="0" smtClean="0"/>
              <a:t>(</a:t>
            </a:r>
            <a:r>
              <a:rPr lang="en-US" sz="4000" dirty="0" err="1" smtClean="0"/>
              <a:t>Xǐ</a:t>
            </a:r>
            <a:r>
              <a:rPr lang="en-US" sz="4000" dirty="0" smtClean="0"/>
              <a:t> </a:t>
            </a:r>
            <a:r>
              <a:rPr lang="en-US" sz="4000" dirty="0" err="1" smtClean="0"/>
              <a:t>zǎo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1981200"/>
            <a:ext cx="3122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Take a shower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876800"/>
            <a:ext cx="2884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洗脸 </a:t>
            </a:r>
            <a:r>
              <a:rPr lang="en-US" altLang="zh-CN" sz="4000" dirty="0" smtClean="0"/>
              <a:t>(</a:t>
            </a:r>
            <a:r>
              <a:rPr lang="en-US" sz="4000" dirty="0" err="1" smtClean="0"/>
              <a:t>Xǐ</a:t>
            </a:r>
            <a:r>
              <a:rPr lang="en-US" sz="4000" dirty="0" smtClean="0"/>
              <a:t> </a:t>
            </a:r>
            <a:r>
              <a:rPr lang="en-US" sz="4000" dirty="0" err="1" smtClean="0"/>
              <a:t>liǎn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743200"/>
            <a:ext cx="3357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刷 牙 </a:t>
            </a:r>
            <a:r>
              <a:rPr lang="en-US" altLang="zh-CN" sz="4000" dirty="0" smtClean="0"/>
              <a:t>(</a:t>
            </a:r>
            <a:r>
              <a:rPr lang="en-US" sz="4000" dirty="0" err="1" smtClean="0"/>
              <a:t>Shuā</a:t>
            </a:r>
            <a:r>
              <a:rPr lang="en-US" sz="4000" dirty="0" smtClean="0"/>
              <a:t> </a:t>
            </a:r>
            <a:r>
              <a:rPr lang="en-US" sz="4000" dirty="0" err="1" smtClean="0"/>
              <a:t>yá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464314"/>
            <a:ext cx="3128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Wash the face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3352800"/>
            <a:ext cx="3422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Brush the teeth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他在做什么？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780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81000" y="2286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一，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Describe your house: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这是我家的房子。我家的房子很</a:t>
            </a:r>
            <a:r>
              <a:rPr kumimoji="0" lang="zh-CN" alt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大</a:t>
            </a:r>
            <a:r>
              <a:rPr kumimoji="0" lang="en-US" altLang="zh-CN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/</a:t>
            </a:r>
            <a:r>
              <a:rPr kumimoji="0" lang="zh-CN" alt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小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。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我家的房子有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____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层。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我家有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____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个卧室、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____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个客厅、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___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个洗手间、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____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个餐厅和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____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个车库。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962400"/>
            <a:ext cx="2514600" cy="2517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3733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Kai-SB" pitchFamily="65" charset="-120"/>
                <a:ea typeface="DFKai-SB" pitchFamily="65" charset="-120"/>
              </a:rPr>
              <a:t>字卡活动</a:t>
            </a:r>
            <a:endParaRPr lang="en-US" altLang="zh-CN" sz="54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sz="3200" dirty="0" smtClean="0">
                <a:latin typeface="+mj-lt"/>
                <a:ea typeface="DFKai-SB" pitchFamily="65" charset="-120"/>
              </a:rPr>
              <a:t>  </a:t>
            </a:r>
            <a:r>
              <a:rPr lang="en-US" sz="3200" dirty="0" err="1" smtClean="0">
                <a:latin typeface="+mj-lt"/>
                <a:ea typeface="DFKai-SB" pitchFamily="65" charset="-120"/>
              </a:rPr>
              <a:t>zì</a:t>
            </a:r>
            <a:r>
              <a:rPr lang="en-US" sz="3200" dirty="0" smtClean="0">
                <a:latin typeface="+mj-lt"/>
                <a:ea typeface="DFKai-SB" pitchFamily="65" charset="-120"/>
              </a:rPr>
              <a:t>    k</a:t>
            </a:r>
            <a:r>
              <a:rPr lang="vi-VN" sz="3200" dirty="0" smtClean="0">
                <a:latin typeface="+mj-lt"/>
                <a:ea typeface="DFKai-SB" pitchFamily="65" charset="-120"/>
              </a:rPr>
              <a:t>ă</a:t>
            </a:r>
            <a:r>
              <a:rPr lang="en-US" sz="3200" dirty="0" smtClean="0">
                <a:latin typeface="+mj-lt"/>
                <a:ea typeface="DFKai-SB" pitchFamily="65" charset="-120"/>
              </a:rPr>
              <a:t>   </a:t>
            </a:r>
            <a:r>
              <a:rPr lang="en-US" sz="3200" dirty="0" err="1" smtClean="0">
                <a:latin typeface="+mj-lt"/>
                <a:ea typeface="DFKai-SB" pitchFamily="65" charset="-120"/>
              </a:rPr>
              <a:t>huó</a:t>
            </a:r>
            <a:r>
              <a:rPr lang="en-US" sz="3200" dirty="0" smtClean="0">
                <a:latin typeface="+mj-lt"/>
                <a:ea typeface="DFKai-SB" pitchFamily="65" charset="-120"/>
              </a:rPr>
              <a:t> </a:t>
            </a:r>
            <a:r>
              <a:rPr lang="en-US" sz="3200" dirty="0" err="1" smtClean="0">
                <a:latin typeface="+mj-lt"/>
                <a:ea typeface="DFKai-SB" pitchFamily="65" charset="-120"/>
              </a:rPr>
              <a:t>dòng</a:t>
            </a:r>
            <a:endParaRPr lang="en-US" sz="3200" dirty="0">
              <a:latin typeface="+mj-lt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3810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small group</a:t>
            </a:r>
          </a:p>
          <a:p>
            <a:pPr algn="ctr"/>
            <a:r>
              <a:rPr lang="en-US" sz="4000" dirty="0" smtClean="0"/>
              <a:t>flashcard activities</a:t>
            </a:r>
            <a:endParaRPr lang="en-US" sz="4000" dirty="0"/>
          </a:p>
        </p:txBody>
      </p:sp>
      <p:pic>
        <p:nvPicPr>
          <p:cNvPr id="1027" name="Picture 3" descr="C:\Users\Owner\AppData\Local\Microsoft\Windows\Temporary Internet Files\Content.IE5\QL5J3QAH\MC9003102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2590800" cy="27768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1828800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+mj-lt"/>
                <a:ea typeface="DFKai-SB" pitchFamily="65" charset="-120"/>
              </a:rPr>
              <a:t>Q1: </a:t>
            </a:r>
            <a:r>
              <a:rPr lang="zh-CN" altLang="en-US" sz="3600" dirty="0" smtClean="0">
                <a:latin typeface="+mj-lt"/>
                <a:ea typeface="DFKai-SB" pitchFamily="65" charset="-120"/>
              </a:rPr>
              <a:t>这是什么？</a:t>
            </a:r>
            <a:endParaRPr lang="en-US" altLang="zh-CN" sz="3600" dirty="0" smtClean="0">
              <a:latin typeface="+mj-lt"/>
              <a:ea typeface="DFKai-SB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+mj-lt"/>
                <a:ea typeface="DFKai-SB" pitchFamily="65" charset="-120"/>
              </a:rPr>
              <a:t>Q2: </a:t>
            </a:r>
            <a:r>
              <a:rPr lang="zh-CN" altLang="en-US" sz="3600" dirty="0" smtClean="0">
                <a:latin typeface="+mj-lt"/>
                <a:ea typeface="DFKai-SB" pitchFamily="65" charset="-120"/>
              </a:rPr>
              <a:t>是什么意思？</a:t>
            </a:r>
            <a:endParaRPr lang="en-US" altLang="zh-CN" sz="3600" dirty="0" smtClean="0">
              <a:latin typeface="+mj-lt"/>
              <a:ea typeface="DFKai-SB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+mj-lt"/>
                <a:ea typeface="DFKai-SB" pitchFamily="65" charset="-120"/>
              </a:rPr>
              <a:t>Q3:</a:t>
            </a:r>
            <a:r>
              <a:rPr lang="en-US" sz="3600" dirty="0" smtClean="0">
                <a:latin typeface="+mj-lt"/>
                <a:ea typeface="DFKai-SB" pitchFamily="65" charset="-120"/>
              </a:rPr>
              <a:t> </a:t>
            </a:r>
            <a:r>
              <a:rPr lang="zh-CN" altLang="en-US" sz="3600" dirty="0" smtClean="0">
                <a:latin typeface="+mj-lt"/>
                <a:ea typeface="DFKai-SB" pitchFamily="65" charset="-120"/>
              </a:rPr>
              <a:t>请你给我</a:t>
            </a:r>
            <a:r>
              <a:rPr lang="en-US" altLang="zh-CN" sz="3600" dirty="0" smtClean="0">
                <a:latin typeface="+mj-lt"/>
                <a:ea typeface="DFKai-SB" pitchFamily="65" charset="-120"/>
              </a:rPr>
              <a:t>…….</a:t>
            </a:r>
            <a:endParaRPr lang="en-US" sz="3600" dirty="0">
              <a:latin typeface="+mj-lt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/>
          </p:cNvPr>
          <p:cNvSpPr txBox="1"/>
          <p:nvPr/>
        </p:nvSpPr>
        <p:spPr>
          <a:xfrm>
            <a:off x="2057400" y="5334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看影片：我的家里</a:t>
            </a:r>
            <a:endParaRPr lang="en-US" sz="4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7543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u="sng" dirty="0" smtClean="0">
                <a:latin typeface="+mj-lt"/>
                <a:ea typeface="DFKai-SB" pitchFamily="65" charset="-120"/>
              </a:rPr>
              <a:t>Tell </a:t>
            </a:r>
            <a:r>
              <a:rPr lang="zh-CN" altLang="en-US" sz="4400" u="sng" dirty="0" smtClean="0">
                <a:latin typeface="+mj-lt"/>
                <a:ea typeface="DFKai-SB" pitchFamily="65" charset="-120"/>
              </a:rPr>
              <a:t>老师和同学：  </a:t>
            </a:r>
            <a:endParaRPr lang="en-US" altLang="zh-CN" sz="4400" u="sng" dirty="0" smtClean="0">
              <a:latin typeface="+mj-lt"/>
              <a:ea typeface="DFKai-SB" pitchFamily="65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latin typeface="+mj-lt"/>
                <a:ea typeface="DFKai-SB" pitchFamily="65" charset="-120"/>
              </a:rPr>
              <a:t>你看到什么？</a:t>
            </a:r>
            <a:r>
              <a:rPr lang="en-US" altLang="zh-CN" sz="3200" dirty="0" smtClean="0">
                <a:latin typeface="+mj-lt"/>
                <a:ea typeface="DFKai-SB" pitchFamily="65" charset="-120"/>
              </a:rPr>
              <a:t>(What did you see?)</a:t>
            </a:r>
          </a:p>
          <a:p>
            <a:r>
              <a:rPr lang="zh-CN" altLang="en-US" sz="4000" dirty="0" smtClean="0">
                <a:latin typeface="+mj-lt"/>
                <a:ea typeface="DFKai-SB" pitchFamily="65" charset="-120"/>
              </a:rPr>
              <a:t>你听到什么？</a:t>
            </a:r>
            <a:r>
              <a:rPr lang="en-US" altLang="zh-CN" sz="3200" dirty="0" smtClean="0">
                <a:latin typeface="+mj-lt"/>
                <a:ea typeface="DFKai-SB" pitchFamily="65" charset="-120"/>
              </a:rPr>
              <a:t>(What did you hear?)</a:t>
            </a:r>
            <a:endParaRPr lang="en-US" sz="3200" dirty="0">
              <a:latin typeface="+mj-lt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0" y="29718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  <a:ea typeface="DFKai-SB" pitchFamily="65" charset="-120"/>
              </a:rPr>
              <a:t>Q: 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你在哪儿</a:t>
            </a:r>
            <a:r>
              <a:rPr lang="en-US" altLang="zh-CN" sz="4400" dirty="0" smtClean="0">
                <a:latin typeface="+mj-lt"/>
                <a:ea typeface="DFKai-SB" pitchFamily="65" charset="-120"/>
              </a:rPr>
              <a:t> VO?</a:t>
            </a:r>
          </a:p>
          <a:p>
            <a:r>
              <a:rPr lang="en-US" sz="4400" dirty="0" smtClean="0">
                <a:latin typeface="+mj-lt"/>
                <a:ea typeface="DFKai-SB" pitchFamily="65" charset="-120"/>
              </a:rPr>
              <a:t>A: 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我在</a:t>
            </a:r>
            <a:r>
              <a:rPr lang="en-US" altLang="zh-CN" sz="4400" dirty="0" smtClean="0">
                <a:latin typeface="+mj-lt"/>
                <a:ea typeface="DFKai-SB" pitchFamily="65" charset="-120"/>
              </a:rPr>
              <a:t>place VO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。</a:t>
            </a:r>
            <a:endParaRPr lang="en-US" sz="4400" dirty="0">
              <a:latin typeface="+mj-lt"/>
              <a:ea typeface="DFKai-SB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57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Now, it’s your turn!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1600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Create five questions using this structure.</a:t>
            </a:r>
          </a:p>
          <a:p>
            <a:r>
              <a:rPr lang="en-US" sz="3200" dirty="0" smtClean="0"/>
              <a:t>Be ready to ask your questions in five minutes.</a:t>
            </a:r>
            <a:endParaRPr lang="en-US" sz="3200" dirty="0"/>
          </a:p>
        </p:txBody>
      </p:sp>
      <p:pic>
        <p:nvPicPr>
          <p:cNvPr id="71682" name="Picture 2" descr="C:\Users\Owner\AppData\Local\Microsoft\Windows\Temporary Internet Files\Content.IE5\A5AF70GZ\MC9003043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"/>
            <a:ext cx="1815998" cy="134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b="439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219200" y="381000"/>
            <a:ext cx="849788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4400" b="1" dirty="0" smtClean="0">
                <a:ea typeface="SimSun" pitchFamily="2" charset="-122"/>
              </a:rPr>
              <a:t>作业 </a:t>
            </a:r>
            <a:r>
              <a:rPr lang="en-US" altLang="zh-CN" sz="4400" b="1" dirty="0" smtClean="0">
                <a:ea typeface="SimSun" pitchFamily="2" charset="-122"/>
              </a:rPr>
              <a:t>Homework  </a:t>
            </a:r>
            <a:endParaRPr lang="en-US" altLang="zh-CN" sz="2800" b="1" dirty="0" smtClean="0">
              <a:ea typeface="SimSun" pitchFamily="2" charset="-122"/>
            </a:endParaRPr>
          </a:p>
          <a:p>
            <a:endParaRPr lang="en-US" altLang="zh-CN" sz="3600" b="1" dirty="0">
              <a:ea typeface="SimSun" pitchFamily="2" charset="-122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295400" y="2209800"/>
            <a:ext cx="7848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lvl="0" indent="-514350"/>
            <a:endParaRPr lang="en-US" altLang="zh-TW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838200" y="1600200"/>
            <a:ext cx="8305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zh-CN" sz="4400" b="1" dirty="0">
              <a:ea typeface="SimSun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219200"/>
            <a:ext cx="86106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3600" b="1" dirty="0" smtClean="0"/>
              <a:t>    	1. </a:t>
            </a:r>
            <a:r>
              <a:rPr lang="en-US" altLang="zh-CN" sz="3600" b="1" dirty="0" smtClean="0"/>
              <a:t> Study U2C.1 </a:t>
            </a:r>
            <a:r>
              <a:rPr lang="en-US" altLang="zh-CN" sz="3600" b="1" dirty="0" err="1" smtClean="0"/>
              <a:t>vocab</a:t>
            </a:r>
            <a:r>
              <a:rPr lang="en-US" altLang="zh-CN" sz="3600" b="1" dirty="0" smtClean="0"/>
              <a:t> </a:t>
            </a:r>
          </a:p>
          <a:p>
            <a:pPr marL="742950" indent="-742950"/>
            <a:r>
              <a:rPr lang="en-US" altLang="zh-CN" sz="3600" b="1" dirty="0" smtClean="0"/>
              <a:t>		    </a:t>
            </a:r>
            <a:r>
              <a:rPr lang="en-US" altLang="zh-CN" sz="3600" b="1" dirty="0" err="1" smtClean="0"/>
              <a:t>vocab</a:t>
            </a:r>
            <a:r>
              <a:rPr lang="en-US" altLang="zh-CN" sz="3600" b="1" dirty="0" smtClean="0"/>
              <a:t> listening quiz on 3/11</a:t>
            </a:r>
          </a:p>
          <a:p>
            <a:pPr marL="742950" indent="-742950"/>
            <a:r>
              <a:rPr lang="en-US" altLang="zh-CN" sz="3600" b="1" dirty="0" smtClean="0"/>
              <a:t>             </a:t>
            </a:r>
            <a:r>
              <a:rPr lang="zh-CN" altLang="en-US" sz="3600" b="1" dirty="0" smtClean="0"/>
              <a:t>老师说中文，你写英文</a:t>
            </a:r>
            <a:r>
              <a:rPr lang="en-US" altLang="zh-CN" sz="3600" b="1" dirty="0" smtClean="0"/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228600" y="3048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Chinese 2 Unit 2C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中文二  第二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单元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My Daily Life: My house and family activities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1000" y="1752600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Objectives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In this unit, you will use Chinese to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name the different rooms in your house and their functions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talk about the activity you may do in each room of your  	house.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describe the location of specific room in your house using 	position words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生词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(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shēg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cí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;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vocab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)</a:t>
            </a:r>
            <a:endParaRPr lang="en-US" sz="2400" dirty="0">
              <a:solidFill>
                <a:srgbClr val="7030A0"/>
              </a:solidFill>
              <a:latin typeface="+mj-lt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Q: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是什么？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A: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是房子？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34818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429000"/>
            <a:ext cx="2057400" cy="2059438"/>
          </a:xfrm>
          <a:prstGeom prst="rect">
            <a:avLst/>
          </a:prstGeom>
          <a:noFill/>
        </p:spPr>
      </p:pic>
      <p:pic>
        <p:nvPicPr>
          <p:cNvPr id="34819" name="Picture 3" descr="C:\Users\Owner\AppData\Local\Microsoft\Windows\Temporary Internet Files\Content.IE5\BUUDDNFI\MC90030394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581400"/>
            <a:ext cx="2794293" cy="1600200"/>
          </a:xfrm>
          <a:prstGeom prst="rect">
            <a:avLst/>
          </a:prstGeom>
          <a:noFill/>
        </p:spPr>
      </p:pic>
      <p:pic>
        <p:nvPicPr>
          <p:cNvPr id="34821" name="Picture 5" descr="C:\Users\Owner\AppData\Local\Microsoft\Windows\Temporary Internet Files\Content.IE5\A5AF70GZ\MC90023350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429000"/>
            <a:ext cx="1905000" cy="20241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24400" y="11430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房子</a:t>
            </a:r>
            <a:endParaRPr lang="en-US" sz="6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1371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house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914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fáng</a:t>
            </a:r>
            <a:r>
              <a:rPr lang="en-US" sz="3200" dirty="0" smtClean="0"/>
              <a:t> </a:t>
            </a:r>
            <a:r>
              <a:rPr lang="en-US" sz="3200" dirty="0" err="1" smtClean="0"/>
              <a:t>zi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生词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(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shēg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cí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;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vocab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)</a:t>
            </a:r>
            <a:endParaRPr lang="en-US" sz="2400" dirty="0">
              <a:solidFill>
                <a:srgbClr val="7030A0"/>
              </a:solidFill>
              <a:latin typeface="+mj-lt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Q: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是什么？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A: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是房间？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1430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房间</a:t>
            </a:r>
            <a:endParaRPr lang="en-US" sz="6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1371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room</a:t>
            </a:r>
            <a:endParaRPr lang="en-US" sz="4000" dirty="0"/>
          </a:p>
        </p:txBody>
      </p:sp>
      <p:pic>
        <p:nvPicPr>
          <p:cNvPr id="35842" name="Picture 2" descr="C:\Users\Owner\AppData\Local\Microsoft\Windows\Temporary Internet Files\Content.IE5\DY3U9A9Q\MP90043055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3122769" cy="2078593"/>
          </a:xfrm>
          <a:prstGeom prst="rect">
            <a:avLst/>
          </a:prstGeom>
          <a:noFill/>
        </p:spPr>
      </p:pic>
      <p:pic>
        <p:nvPicPr>
          <p:cNvPr id="35845" name="Picture 5" descr="C:\Users\Owner\AppData\Local\Microsoft\Windows\Temporary Internet Files\Content.IE5\D2ACO8YE\MP90041405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200400"/>
            <a:ext cx="2362200" cy="2362200"/>
          </a:xfrm>
          <a:prstGeom prst="rect">
            <a:avLst/>
          </a:prstGeom>
          <a:noFill/>
        </p:spPr>
      </p:pic>
      <p:pic>
        <p:nvPicPr>
          <p:cNvPr id="35846" name="Picture 6" descr="C:\Users\Owner\AppData\Local\Microsoft\Windows\Temporary Internet Files\Content.IE5\BUUDDNFI\MP90043062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124200"/>
            <a:ext cx="203894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生词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(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shēg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cí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;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vocab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)</a:t>
            </a:r>
            <a:endParaRPr lang="en-US" sz="2400" dirty="0">
              <a:solidFill>
                <a:srgbClr val="7030A0"/>
              </a:solidFill>
              <a:latin typeface="+mj-lt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Q: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是哪儿？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A: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是厨房。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1430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厨房</a:t>
            </a:r>
            <a:endParaRPr lang="en-US" sz="6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1371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kitchen</a:t>
            </a:r>
            <a:endParaRPr lang="en-US" sz="4000" dirty="0"/>
          </a:p>
        </p:txBody>
      </p:sp>
      <p:pic>
        <p:nvPicPr>
          <p:cNvPr id="36866" name="Picture 2" descr="C:\Users\Owner\AppData\Local\Microsoft\Windows\Temporary Internet Files\Content.IE5\D2ACO8YE\MP90043088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0"/>
            <a:ext cx="2812703" cy="2818208"/>
          </a:xfrm>
          <a:prstGeom prst="rect">
            <a:avLst/>
          </a:prstGeom>
          <a:noFill/>
        </p:spPr>
      </p:pic>
      <p:pic>
        <p:nvPicPr>
          <p:cNvPr id="36867" name="Picture 3" descr="C:\Users\Owner\AppData\Local\Microsoft\Windows\Temporary Internet Files\Content.IE5\D2ACO8YE\MP90044219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37719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生词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(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shēg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cí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;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vocab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)</a:t>
            </a:r>
            <a:endParaRPr lang="en-US" sz="2400" dirty="0">
              <a:solidFill>
                <a:srgbClr val="7030A0"/>
              </a:solidFill>
              <a:latin typeface="+mj-lt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Q: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是哪儿？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A: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是餐厅。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1430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餐厅</a:t>
            </a:r>
            <a:endParaRPr lang="en-US" sz="6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1295400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Dining room</a:t>
            </a:r>
            <a:endParaRPr lang="en-US" sz="4000" dirty="0"/>
          </a:p>
        </p:txBody>
      </p:sp>
      <p:pic>
        <p:nvPicPr>
          <p:cNvPr id="37890" name="Picture 2" descr="C:\Users\Owner\AppData\Local\Microsoft\Windows\Temporary Internet Files\Content.IE5\DY3U9A9Q\MC9000404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657600"/>
            <a:ext cx="2139609" cy="1295400"/>
          </a:xfrm>
          <a:prstGeom prst="rect">
            <a:avLst/>
          </a:prstGeom>
          <a:noFill/>
        </p:spPr>
      </p:pic>
      <p:pic>
        <p:nvPicPr>
          <p:cNvPr id="37891" name="Picture 3" descr="C:\Users\Owner\AppData\Local\Microsoft\Windows\Temporary Internet Files\Content.IE5\BUUDDNFI\MC90008999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2438400" cy="2143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生词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(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shēg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cí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;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vocab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)</a:t>
            </a:r>
            <a:endParaRPr lang="en-US" sz="2400" dirty="0">
              <a:solidFill>
                <a:srgbClr val="7030A0"/>
              </a:solidFill>
              <a:latin typeface="+mj-lt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Q: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是哪儿？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A: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是客厅。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1430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客厅</a:t>
            </a:r>
            <a:endParaRPr lang="en-US" sz="6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1295400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living room</a:t>
            </a:r>
            <a:endParaRPr lang="en-US" sz="4000" dirty="0"/>
          </a:p>
        </p:txBody>
      </p:sp>
      <p:pic>
        <p:nvPicPr>
          <p:cNvPr id="38915" name="Picture 3" descr="C:\Users\Owner\AppData\Local\Microsoft\Windows\Temporary Internet Files\Content.IE5\D2ACO8YE\MC9000602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124200"/>
            <a:ext cx="2814740" cy="2438400"/>
          </a:xfrm>
          <a:prstGeom prst="rect">
            <a:avLst/>
          </a:prstGeom>
          <a:noFill/>
        </p:spPr>
      </p:pic>
      <p:pic>
        <p:nvPicPr>
          <p:cNvPr id="38918" name="Picture 6" descr="C:\Users\Owner\AppData\Local\Microsoft\Windows\Temporary Internet Files\Content.IE5\D2ACO8YE\MC90005799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048000"/>
            <a:ext cx="2724339" cy="2716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生词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(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shēg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cí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; </a:t>
            </a:r>
            <a:r>
              <a:rPr lang="en-US" altLang="zh-CN" sz="24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vocab</a:t>
            </a:r>
            <a:r>
              <a:rPr lang="en-US" altLang="zh-CN" sz="24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)</a:t>
            </a:r>
            <a:endParaRPr lang="en-US" sz="2400" dirty="0">
              <a:solidFill>
                <a:srgbClr val="7030A0"/>
              </a:solidFill>
              <a:latin typeface="+mj-lt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Q: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是哪儿？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ea typeface="DFKai-SB" pitchFamily="65" charset="-120"/>
              </a:rPr>
              <a:t>A:</a:t>
            </a:r>
            <a:r>
              <a:rPr lang="zh-CN" altLang="en-US" sz="4400" dirty="0" smtClean="0">
                <a:latin typeface="+mj-lt"/>
                <a:ea typeface="DFKai-SB" pitchFamily="65" charset="-120"/>
              </a:rPr>
              <a:t>这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是书房。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1430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书房</a:t>
            </a:r>
            <a:endParaRPr lang="en-US" sz="6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9906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Book room</a:t>
            </a:r>
          </a:p>
          <a:p>
            <a:r>
              <a:rPr lang="en-US" sz="3200" dirty="0" smtClean="0"/>
              <a:t>Home office</a:t>
            </a:r>
          </a:p>
          <a:p>
            <a:r>
              <a:rPr lang="en-US" sz="3200" dirty="0" smtClean="0"/>
              <a:t>Home library</a:t>
            </a:r>
            <a:endParaRPr lang="en-US" sz="3200" dirty="0"/>
          </a:p>
        </p:txBody>
      </p:sp>
      <p:pic>
        <p:nvPicPr>
          <p:cNvPr id="39938" name="Picture 2" descr="C:\Users\Owner\AppData\Local\Microsoft\Windows\Temporary Internet Files\Content.IE5\BUUDDNFI\MC9002303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971800"/>
            <a:ext cx="3886954" cy="3426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36087</TotalTime>
  <Words>522</Words>
  <Application>Microsoft Macintosh PowerPoint</Application>
  <PresentationFormat>On-screen Show (4:3)</PresentationFormat>
  <Paragraphs>139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Grace Wang</dc:creator>
  <cp:lastModifiedBy>Hayley Herford</cp:lastModifiedBy>
  <cp:revision>513</cp:revision>
  <dcterms:created xsi:type="dcterms:W3CDTF">2011-10-25T21:16:36Z</dcterms:created>
  <dcterms:modified xsi:type="dcterms:W3CDTF">2013-03-07T13:29:30Z</dcterms:modified>
</cp:coreProperties>
</file>