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528" r:id="rId2"/>
    <p:sldId id="479" r:id="rId3"/>
    <p:sldId id="529" r:id="rId4"/>
    <p:sldId id="530" r:id="rId5"/>
    <p:sldId id="531" r:id="rId6"/>
    <p:sldId id="536" r:id="rId7"/>
    <p:sldId id="537" r:id="rId8"/>
    <p:sldId id="532" r:id="rId9"/>
    <p:sldId id="533" r:id="rId10"/>
    <p:sldId id="534" r:id="rId11"/>
    <p:sldId id="535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60" r:id="rId35"/>
    <p:sldId id="561" r:id="rId36"/>
    <p:sldId id="562" r:id="rId37"/>
    <p:sldId id="563" r:id="rId38"/>
    <p:sldId id="564" r:id="rId39"/>
    <p:sldId id="565" r:id="rId40"/>
    <p:sldId id="566" r:id="rId41"/>
    <p:sldId id="567" r:id="rId42"/>
    <p:sldId id="568" r:id="rId43"/>
    <p:sldId id="569" r:id="rId44"/>
    <p:sldId id="570" r:id="rId45"/>
    <p:sldId id="571" r:id="rId46"/>
    <p:sldId id="572" r:id="rId47"/>
    <p:sldId id="573" r:id="rId48"/>
    <p:sldId id="574" r:id="rId49"/>
    <p:sldId id="480" r:id="rId50"/>
    <p:sldId id="495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490" r:id="rId61"/>
    <p:sldId id="491" r:id="rId62"/>
    <p:sldId id="492" r:id="rId63"/>
    <p:sldId id="493" r:id="rId64"/>
    <p:sldId id="494" r:id="rId65"/>
    <p:sldId id="496" r:id="rId66"/>
    <p:sldId id="497" r:id="rId67"/>
    <p:sldId id="498" r:id="rId68"/>
    <p:sldId id="499" r:id="rId69"/>
    <p:sldId id="500" r:id="rId70"/>
    <p:sldId id="501" r:id="rId71"/>
    <p:sldId id="502" r:id="rId72"/>
    <p:sldId id="503" r:id="rId73"/>
    <p:sldId id="504" r:id="rId74"/>
    <p:sldId id="505" r:id="rId75"/>
    <p:sldId id="506" r:id="rId76"/>
    <p:sldId id="527" r:id="rId77"/>
    <p:sldId id="507" r:id="rId78"/>
    <p:sldId id="508" r:id="rId79"/>
    <p:sldId id="509" r:id="rId80"/>
    <p:sldId id="510" r:id="rId81"/>
    <p:sldId id="511" r:id="rId82"/>
    <p:sldId id="512" r:id="rId83"/>
    <p:sldId id="513" r:id="rId84"/>
    <p:sldId id="514" r:id="rId85"/>
    <p:sldId id="517" r:id="rId86"/>
    <p:sldId id="515" r:id="rId87"/>
    <p:sldId id="516" r:id="rId88"/>
    <p:sldId id="518" r:id="rId89"/>
    <p:sldId id="521" r:id="rId90"/>
    <p:sldId id="520" r:id="rId91"/>
    <p:sldId id="522" r:id="rId92"/>
    <p:sldId id="523" r:id="rId93"/>
    <p:sldId id="524" r:id="rId94"/>
    <p:sldId id="525" r:id="rId95"/>
    <p:sldId id="526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6E86-7EC9-41C6-8D53-BF6DE2A3C9F2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81E2C-24DC-4700-B328-1EB5A35F5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00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7027C-83B8-4A2F-AD4D-3E3EA7C980C8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848AF-5B14-4DEB-A0FB-94F9E45504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9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71629-4A5D-459A-AB8D-3269DD58F1B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E00FA-F400-46E5-B23F-6C78C82076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E00FA-F400-46E5-B23F-6C78C82076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607D-93C8-4B62-95FC-D7DEB310C8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DD752-423B-4E59-ACCF-F964B85A7BA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DD752-423B-4E59-ACCF-F964B85A7BA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DD752-423B-4E59-ACCF-F964B85A7B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E00FA-F400-46E5-B23F-6C78C820769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E00FA-F400-46E5-B23F-6C78C820769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DD752-423B-4E59-ACCF-F964B85A7BA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7DD752-423B-4E59-ACCF-F964B85A7BA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E00FA-F400-46E5-B23F-6C78C82076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6B3A4-4DCF-4E73-A874-4C03C3B5A2C9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E00FA-F400-46E5-B23F-6C78C820769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40CB-C4C1-4E3E-BF9D-9E485FBCCE57}" type="slidenum">
              <a:rPr lang="en-US" smtClean="0"/>
              <a:pPr/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848AF-5B14-4DEB-A0FB-94F9E455045B}" type="slidenum">
              <a:rPr lang="en-US" smtClean="0"/>
              <a:pPr/>
              <a:t>76</a:t>
            </a:fld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77</a:t>
            </a:fld>
            <a:endParaRPr lang="en-US" dirty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78</a:t>
            </a:fld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79</a:t>
            </a:fld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80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8142-7BF9-4C41-A8D1-462E52DC2CE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81</a:t>
            </a:fld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82</a:t>
            </a:fld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83</a:t>
            </a:fld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2D6A8-98E1-4FAD-9B09-A360E6C6A9D3}" type="slidenum">
              <a:rPr lang="en-US" smtClean="0"/>
              <a:pPr/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8C94E-ACD8-4872-8816-5D7D05CC9738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8C94E-ACD8-4872-8816-5D7D05CC9738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5371-47B8-4D4E-A6D4-91C81A920D47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5371-47B8-4D4E-A6D4-91C81A920D47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5371-47B8-4D4E-A6D4-91C81A920D47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E00FA-F400-46E5-B23F-6C78C82076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5371-47B8-4D4E-A6D4-91C81A920D47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5371-47B8-4D4E-A6D4-91C81A920D47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5371-47B8-4D4E-A6D4-91C81A920D47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5371-47B8-4D4E-A6D4-91C81A920D47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65371-47B8-4D4E-A6D4-91C81A920D47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ED8A-D9E3-4727-BFA8-A042A8210D7D}" type="datetimeFigureOut">
              <a:rPr lang="en-US" smtClean="0"/>
              <a:pPr/>
              <a:t>6/3/13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3BF6-2D96-4953-BA0E-D461139C9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http://www.alaska-in-pictures.com/heavy-snowfall-anchorage-city-spring-5375-pictures.htm" TargetMode="External"/><Relationship Id="rId5" Type="http://schemas.openxmlformats.org/officeDocument/2006/relationships/image" Target="../media/image22.gif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47.jpeg"/><Relationship Id="rId5" Type="http://schemas.openxmlformats.org/officeDocument/2006/relationships/hyperlink" Target="http://www.google.com/imgres?imgurl=http://www.creativereview.co.uk/images/uploads/2008/04/aeron_chair.jpg&amp;imgrefurl=http://www.creativereview.co.uk/cr-blog/2008/april/the-aeron-chair-office-design-icon&amp;usg=__plPHkeQlT9GDrLgmVd2BVrI_loA=&amp;h=404&amp;w=313&amp;sz=103&amp;hl=en&amp;start=4&amp;sig2=qOVOXjRAsiyB8d2dqFZe4A&amp;zoom=1&amp;itbs=1&amp;tbnid=J6X_F619AxV32M:&amp;tbnh=124&amp;tbnw=96&amp;prev=/images?q=chair&amp;hl=en&amp;gbv=2&amp;sout=1&amp;biw=1259&amp;bih=548&amp;tbs=isch:1&amp;ei=7DqITLO9BIiBnwf7m621Dg" TargetMode="External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://www.psychologytoday.com/files/u15/Happiness_1.jpg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47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6.jpeg"/><Relationship Id="rId8" Type="http://schemas.openxmlformats.org/officeDocument/2006/relationships/image" Target="../media/image52.jpeg"/><Relationship Id="rId9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43.wmf"/><Relationship Id="rId6" Type="http://schemas.openxmlformats.org/officeDocument/2006/relationships/hyperlink" Target="http://www.google.com/imgres?imgurl=http://www.creativereview.co.uk/images/uploads/2008/04/aeron_chair.jpg&amp;imgrefurl=http://www.creativereview.co.uk/cr-blog/2008/april/the-aeron-chair-office-design-icon&amp;usg=__plPHkeQlT9GDrLgmVd2BVrI_loA=&amp;h=404&amp;w=313&amp;sz=103&amp;hl=en&amp;start=4&amp;sig2=qOVOXjRAsiyB8d2dqFZe4A&amp;zoom=1&amp;itbs=1&amp;tbnid=J6X_F619AxV32M:&amp;tbnh=124&amp;tbnw=96&amp;prev=/images?q=chair&amp;hl=en&amp;gbv=2&amp;sout=1&amp;biw=1259&amp;bih=548&amp;tbs=isch:1&amp;ei=7DqITLO9BIiBnwf7m621Dg" TargetMode="External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62.wmf"/><Relationship Id="rId5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62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67.wmf"/><Relationship Id="rId5" Type="http://schemas.openxmlformats.org/officeDocument/2006/relationships/image" Target="../media/image6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69.wmf"/><Relationship Id="rId5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69.wmf"/><Relationship Id="rId5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ytoday.com/files/u15/Happiness_1.jpg" TargetMode="External"/><Relationship Id="rId4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2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3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4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image" Target="../media/image8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4" Type="http://schemas.openxmlformats.org/officeDocument/2006/relationships/image" Target="../media/image85.wmf"/><Relationship Id="rId5" Type="http://schemas.openxmlformats.org/officeDocument/2006/relationships/image" Target="../media/image8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7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7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381000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二零一三年六月三日星期一</a:t>
            </a:r>
            <a:endParaRPr lang="en-US" altLang="zh-CN" sz="3600" dirty="0" smtClean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1052736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现在做 </a:t>
            </a:r>
            <a:r>
              <a:rPr lang="en-US" altLang="zh-CN" sz="4000" dirty="0" smtClean="0">
                <a:latin typeface="+mj-lt"/>
                <a:ea typeface="DFKai-SB" pitchFamily="65" charset="-120"/>
              </a:rPr>
              <a:t>(Do Now)</a:t>
            </a:r>
            <a:endParaRPr lang="en-US" sz="2800" dirty="0">
              <a:latin typeface="+mj-lt"/>
            </a:endParaRPr>
          </a:p>
        </p:txBody>
      </p:sp>
      <p:pic>
        <p:nvPicPr>
          <p:cNvPr id="11" name="Picture 2" descr="C:\Users\Owner\AppData\Local\Microsoft\Windows\Temporary Internet Files\Content.IE5\7Q01VO79\MCj032525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76672"/>
            <a:ext cx="1216787" cy="14349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21336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latin typeface="+mj-lt"/>
                <a:ea typeface="DFKai-SB" pitchFamily="65" charset="-120"/>
              </a:rPr>
              <a:t>复习 </a:t>
            </a:r>
            <a:r>
              <a:rPr lang="en-US" altLang="zh-CN" sz="4800" dirty="0" smtClean="0">
                <a:latin typeface="+mj-lt"/>
                <a:ea typeface="DFKai-SB" pitchFamily="65" charset="-120"/>
              </a:rPr>
              <a:t>U1A and 1B</a:t>
            </a:r>
          </a:p>
          <a:p>
            <a:pPr algn="ctr"/>
            <a:endParaRPr lang="en-US" sz="4800" dirty="0" smtClean="0"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Q: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你游泳游得怎么样？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DFKai-SB" pitchFamily="65" charset="-120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我游泳游得</a:t>
            </a:r>
            <a:r>
              <a:rPr lang="en-US" altLang="zh-CN" sz="4400" dirty="0" smtClean="0">
                <a:latin typeface="DFKai-SB" pitchFamily="65" charset="-120"/>
                <a:ea typeface="DFKai-SB" pitchFamily="65" charset="-120"/>
              </a:rPr>
              <a:t>______________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2209800"/>
            <a:ext cx="510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好</a:t>
            </a:r>
            <a:endParaRPr lang="en-US" altLang="zh-CN" sz="44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很好</a:t>
            </a:r>
            <a:endParaRPr lang="en-US" altLang="zh-CN" sz="44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棒极了</a:t>
            </a:r>
            <a:r>
              <a:rPr lang="en-US" altLang="zh-CN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36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bàng</a:t>
            </a:r>
            <a:r>
              <a:rPr lang="en-US" altLang="zh-CN" sz="36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36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jí</a:t>
            </a:r>
            <a:r>
              <a:rPr lang="en-US" altLang="zh-CN" sz="36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le</a:t>
            </a:r>
            <a:r>
              <a:rPr lang="en-US" altLang="zh-CN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还可以</a:t>
            </a:r>
            <a:endParaRPr lang="en-US" altLang="zh-CN" sz="44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不好</a:t>
            </a:r>
            <a:endParaRPr lang="en-US" sz="4400" dirty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2098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0070C0"/>
                </a:solidFill>
                <a:latin typeface="DFKai-SB" pitchFamily="65" charset="-120"/>
                <a:ea typeface="DFKai-SB" pitchFamily="65" charset="-120"/>
              </a:rPr>
              <a:t>快   慢</a:t>
            </a:r>
            <a:endParaRPr lang="en-US" sz="4400" dirty="0">
              <a:solidFill>
                <a:srgbClr val="0070C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Q: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你跑步跑得怎么样？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DFKai-SB" pitchFamily="65" charset="-120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我跑步跑得</a:t>
            </a:r>
            <a:r>
              <a:rPr lang="en-US" altLang="zh-CN" sz="4400" dirty="0" smtClean="0">
                <a:latin typeface="DFKai-SB" pitchFamily="65" charset="-120"/>
                <a:ea typeface="DFKai-SB" pitchFamily="65" charset="-120"/>
              </a:rPr>
              <a:t>______________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2209800"/>
            <a:ext cx="510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好</a:t>
            </a:r>
            <a:endParaRPr lang="en-US" altLang="zh-CN" sz="44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很好</a:t>
            </a:r>
            <a:endParaRPr lang="en-US" altLang="zh-CN" sz="44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棒极了</a:t>
            </a:r>
            <a:r>
              <a:rPr lang="en-US" altLang="zh-CN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36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bàng</a:t>
            </a:r>
            <a:r>
              <a:rPr lang="en-US" altLang="zh-CN" sz="36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36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jí</a:t>
            </a:r>
            <a:r>
              <a:rPr lang="en-US" altLang="zh-CN" sz="36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le</a:t>
            </a:r>
            <a:r>
              <a:rPr lang="en-US" altLang="zh-CN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还可以</a:t>
            </a:r>
            <a:endParaRPr lang="en-US" altLang="zh-CN" sz="44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不好</a:t>
            </a:r>
            <a:endParaRPr lang="en-US" sz="4400" dirty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2098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0070C0"/>
                </a:solidFill>
                <a:latin typeface="DFKai-SB" pitchFamily="65" charset="-120"/>
                <a:ea typeface="DFKai-SB" pitchFamily="65" charset="-120"/>
              </a:rPr>
              <a:t>快   慢</a:t>
            </a:r>
            <a:endParaRPr lang="en-US" sz="4400" dirty="0">
              <a:solidFill>
                <a:srgbClr val="0070C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</a:t>
            </a:r>
            <a:r>
              <a:rPr lang="zh-CN" altLang="en-US" sz="6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？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pic>
        <p:nvPicPr>
          <p:cNvPr id="13" name="Picture 2" descr="http://www.twinriversredcross.org/Portals/0/weather%20icon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5257800" cy="34340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96000" y="1219200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Kai-SB" pitchFamily="65" charset="-120"/>
                <a:ea typeface="DFKai-SB" pitchFamily="65" charset="-120"/>
              </a:rPr>
              <a:t>天气 </a:t>
            </a:r>
            <a:r>
              <a:rPr lang="en-US" altLang="zh-CN" sz="2800" dirty="0" smtClean="0"/>
              <a:t>(</a:t>
            </a:r>
            <a:r>
              <a:rPr lang="en-US" sz="2800" dirty="0" err="1" smtClean="0"/>
              <a:t>tiān</a:t>
            </a:r>
            <a:r>
              <a:rPr lang="en-US" sz="2800" dirty="0" smtClean="0"/>
              <a:t>    </a:t>
            </a:r>
            <a:r>
              <a:rPr lang="en-US" sz="2800" dirty="0" err="1" smtClean="0"/>
              <a:t>qì</a:t>
            </a:r>
            <a:r>
              <a:rPr lang="en-US" altLang="zh-CN" sz="2800" dirty="0" smtClean="0"/>
              <a:t>)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306896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Weather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20688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448" y="178809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How is today’s weather?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2492896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______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256490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很好</a:t>
            </a:r>
            <a:endParaRPr lang="en-US" sz="5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49289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不好</a:t>
            </a:r>
            <a:endParaRPr lang="en-US" sz="5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564904"/>
            <a:ext cx="25922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非常好</a:t>
            </a:r>
            <a:endParaRPr lang="en-US" altLang="zh-CN" sz="5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4000" dirty="0" err="1" smtClean="0">
                <a:latin typeface="+mj-lt"/>
                <a:ea typeface="DFKai-SB" pitchFamily="65" charset="-120"/>
              </a:rPr>
              <a:t>f</a:t>
            </a:r>
            <a:r>
              <a:rPr lang="en-US" sz="4000" dirty="0" err="1" smtClean="0">
                <a:latin typeface="Calibri"/>
                <a:ea typeface="DFKai-SB" pitchFamily="65" charset="-120"/>
              </a:rPr>
              <a:t>ē</a:t>
            </a:r>
            <a:r>
              <a:rPr lang="en-US" sz="4000" dirty="0" err="1" smtClean="0">
                <a:latin typeface="+mj-lt"/>
                <a:ea typeface="DFKai-SB" pitchFamily="65" charset="-120"/>
              </a:rPr>
              <a:t>i</a:t>
            </a:r>
            <a:r>
              <a:rPr lang="en-US" sz="4000" dirty="0" smtClean="0">
                <a:latin typeface="+mj-lt"/>
                <a:ea typeface="DFKai-SB" pitchFamily="65" charset="-120"/>
              </a:rPr>
              <a:t> </a:t>
            </a:r>
            <a:r>
              <a:rPr lang="en-US" sz="4000" dirty="0" err="1" smtClean="0">
                <a:latin typeface="+mj-lt"/>
                <a:ea typeface="DFKai-SB" pitchFamily="65" charset="-120"/>
              </a:rPr>
              <a:t>cháng</a:t>
            </a:r>
            <a:endParaRPr lang="en-US" sz="4000" dirty="0">
              <a:latin typeface="+mj-lt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2636912"/>
            <a:ext cx="25922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太好了</a:t>
            </a:r>
            <a:endParaRPr lang="en-US" altLang="zh-CN" sz="5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4000" dirty="0" smtClean="0">
                <a:latin typeface="+mj-lt"/>
                <a:ea typeface="DFKai-SB" pitchFamily="65" charset="-120"/>
              </a:rPr>
              <a:t>(</a:t>
            </a:r>
            <a:r>
              <a:rPr lang="en-US" sz="4000" dirty="0" err="1" smtClean="0">
                <a:latin typeface="+mj-lt"/>
                <a:ea typeface="DFKai-SB" pitchFamily="65" charset="-120"/>
              </a:rPr>
              <a:t>tài</a:t>
            </a:r>
            <a:r>
              <a:rPr lang="en-US" sz="4000" dirty="0" smtClean="0">
                <a:latin typeface="+mj-lt"/>
                <a:ea typeface="DFKai-SB" pitchFamily="65" charset="-120"/>
              </a:rPr>
              <a:t>)</a:t>
            </a:r>
            <a:endParaRPr lang="en-US" sz="4000" dirty="0">
              <a:latin typeface="+mj-lt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Turn to the other side: grammar A1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2590800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+mj-lt"/>
                <a:ea typeface="DFKai-SB" pitchFamily="65" charset="-120"/>
              </a:rPr>
              <a:t>好极了</a:t>
            </a:r>
            <a:endParaRPr lang="en-US" altLang="zh-CN" sz="5400" dirty="0" smtClean="0">
              <a:latin typeface="+mj-lt"/>
              <a:ea typeface="DFKai-SB" pitchFamily="65" charset="-120"/>
            </a:endParaRPr>
          </a:p>
          <a:p>
            <a:r>
              <a:rPr lang="zh-CN" altLang="en-US" sz="5400" dirty="0" smtClean="0">
                <a:latin typeface="+mj-lt"/>
                <a:ea typeface="DFKai-SB" pitchFamily="65" charset="-120"/>
              </a:rPr>
              <a:t>     </a:t>
            </a:r>
            <a:r>
              <a:rPr lang="en-US" altLang="zh-CN" sz="4400" dirty="0" err="1" smtClean="0">
                <a:latin typeface="+mj-lt"/>
                <a:ea typeface="DFKai-SB" pitchFamily="65" charset="-120"/>
              </a:rPr>
              <a:t>jí</a:t>
            </a:r>
            <a:endParaRPr lang="en-US" sz="4400" dirty="0">
              <a:latin typeface="+mj-lt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59080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+mj-lt"/>
                <a:ea typeface="DFKai-SB" pitchFamily="65" charset="-120"/>
              </a:rPr>
              <a:t>还可以</a:t>
            </a:r>
            <a:endParaRPr lang="en-US" sz="4400" dirty="0">
              <a:latin typeface="+mj-lt"/>
              <a:ea typeface="DFKai-SB" pitchFamily="65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43840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+mj-lt"/>
                <a:ea typeface="DFKai-SB" pitchFamily="65" charset="-120"/>
              </a:rPr>
              <a:t>还不错</a:t>
            </a:r>
            <a:endParaRPr lang="en-US" sz="4400" dirty="0">
              <a:latin typeface="+mj-lt"/>
              <a:ea typeface="DFKai-SB" pitchFamily="65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251460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+mj-lt"/>
                <a:ea typeface="DFKai-SB" pitchFamily="65" charset="-120"/>
              </a:rPr>
              <a:t>马马虎虎</a:t>
            </a:r>
            <a:endParaRPr lang="en-US" sz="4400" dirty="0"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Owner\AppData\Local\Microsoft\Windows\Temporary Internet Files\Content.IE5\F3BSS2QP\MCj041362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2292036" cy="3446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764704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DFKai-SB" pitchFamily="65" charset="-120"/>
                <a:ea typeface="DFKai-SB" pitchFamily="65" charset="-120"/>
              </a:rPr>
              <a:t>气温</a:t>
            </a:r>
            <a:endParaRPr lang="en-US" altLang="zh-CN" sz="80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3200" dirty="0" smtClean="0"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altLang="zh-CN" sz="3200" dirty="0" err="1" smtClean="0">
                <a:latin typeface="+mj-lt"/>
                <a:ea typeface="DFKai-SB" pitchFamily="65" charset="-120"/>
              </a:rPr>
              <a:t>qì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 </a:t>
            </a:r>
            <a:r>
              <a:rPr lang="en-US" sz="3200" dirty="0" err="1" smtClean="0">
                <a:latin typeface="+mj-lt"/>
              </a:rPr>
              <a:t>wēn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424" y="2822104"/>
            <a:ext cx="504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a</a:t>
            </a:r>
            <a:r>
              <a:rPr lang="en-US" sz="4800" dirty="0" smtClean="0"/>
              <a:t>ir temperature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Owner\AppData\Local\Microsoft\Windows\Temporary Internet Files\Content.IE5\21GZSOH5\MPj040942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2828764" cy="4691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18288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DFKai-SB" pitchFamily="65" charset="-120"/>
                <a:ea typeface="DFKai-SB" pitchFamily="65" charset="-120"/>
              </a:rPr>
              <a:t>气温几度？</a:t>
            </a:r>
            <a:endParaRPr lang="en-US" altLang="zh-CN" sz="80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2800" dirty="0" smtClean="0">
                <a:latin typeface="+mj-lt"/>
                <a:ea typeface="DFKai-SB" pitchFamily="65" charset="-120"/>
              </a:rPr>
              <a:t>（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qè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     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wēn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   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jĭ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        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dù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)</a:t>
            </a:r>
            <a:endParaRPr lang="en-US" sz="2800" dirty="0">
              <a:latin typeface="+mj-lt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8862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+mj-lt"/>
                <a:ea typeface="DFKai-SB" pitchFamily="65" charset="-120"/>
              </a:rPr>
              <a:t>101</a:t>
            </a:r>
            <a:r>
              <a:rPr lang="zh-CN" altLang="en-US" sz="8000" dirty="0" smtClean="0">
                <a:latin typeface="+mj-lt"/>
                <a:ea typeface="DFKai-SB" pitchFamily="65" charset="-120"/>
              </a:rPr>
              <a:t>度</a:t>
            </a:r>
            <a:endParaRPr lang="en-US" sz="8000" dirty="0">
              <a:latin typeface="+mj-lt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572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度 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68580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 smtClean="0">
                <a:ea typeface="DFKai-SB" pitchFamily="65" charset="-120"/>
              </a:rPr>
              <a:t>dù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715000" y="6858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ea typeface="DFKai-SB" pitchFamily="65" charset="-120"/>
              </a:rPr>
              <a:t>degree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今天气温几度？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8686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今天气温四十八到五十二度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     </a:t>
            </a: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  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	</a:t>
            </a: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  （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qì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 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wèn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	</a:t>
            </a:r>
            <a:r>
              <a:rPr lang="zh-CN" altLang="en-US" sz="2800" dirty="0" smtClean="0">
                <a:latin typeface="+mj-lt"/>
                <a:ea typeface="DFKai-SB" pitchFamily="65" charset="-120"/>
              </a:rPr>
              <a:t>              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dào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	                          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dù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8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464" y="121203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What’s today’s temperature?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342900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Kai-SB" pitchFamily="65" charset="-120"/>
                <a:ea typeface="DFKai-SB" pitchFamily="65" charset="-120"/>
              </a:rPr>
              <a:t>到 </a:t>
            </a:r>
            <a:r>
              <a:rPr lang="en-US" altLang="zh-CN" sz="7200" dirty="0" smtClean="0">
                <a:latin typeface="DFKai-SB" pitchFamily="65" charset="-120"/>
                <a:ea typeface="DFKai-SB" pitchFamily="65" charset="-120"/>
              </a:rPr>
              <a:t>=</a:t>
            </a:r>
            <a:endParaRPr lang="en-US" sz="7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3645024"/>
            <a:ext cx="4355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to;  It indicates a range  of numbers</a:t>
            </a:r>
            <a:endParaRPr lang="en-US" sz="3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84482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48 to 52 degree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今天气温几度？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What’s today’s temperature?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492896"/>
            <a:ext cx="8077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今天气温四十度     </a:t>
            </a: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  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		</a:t>
            </a:r>
            <a:endParaRPr lang="en-US" sz="8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728" y="3645024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 smtClean="0">
                <a:latin typeface="DFKai-SB" pitchFamily="65" charset="-120"/>
                <a:ea typeface="DFKai-SB" pitchFamily="65" charset="-120"/>
              </a:rPr>
              <a:t>左右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4005064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 around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263680" y="2492896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DFKai-SB" pitchFamily="65" charset="-120"/>
                <a:ea typeface="DFKai-SB" pitchFamily="65" charset="-120"/>
              </a:rPr>
              <a:t>左右。</a:t>
            </a:r>
            <a:endParaRPr lang="en-US" sz="7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206084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around 40 degree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008" y="548680"/>
            <a:ext cx="8928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今天气温最高六十度，</a:t>
            </a:r>
            <a:endParaRPr lang="en-US" altLang="zh-CN" sz="5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        </a:t>
            </a:r>
            <a:r>
              <a:rPr lang="en-US" altLang="zh-CN" sz="4000" dirty="0" err="1" smtClean="0">
                <a:latin typeface="+mj-lt"/>
                <a:ea typeface="DFKai-SB" pitchFamily="65" charset="-120"/>
              </a:rPr>
              <a:t>zuì</a:t>
            </a:r>
            <a:r>
              <a:rPr lang="en-US" altLang="zh-CN" sz="4000" dirty="0" smtClean="0">
                <a:latin typeface="+mj-lt"/>
                <a:ea typeface="DFKai-SB" pitchFamily="65" charset="-120"/>
              </a:rPr>
              <a:t> </a:t>
            </a:r>
            <a:r>
              <a:rPr lang="en-US" sz="4000" dirty="0" err="1" smtClean="0">
                <a:latin typeface="+mj-lt"/>
              </a:rPr>
              <a:t>gāo</a:t>
            </a:r>
            <a:endParaRPr lang="en-US" altLang="zh-CN" sz="4000" dirty="0" smtClean="0">
              <a:latin typeface="+mj-lt"/>
              <a:ea typeface="DFKai-SB" pitchFamily="65" charset="-120"/>
            </a:endParaRPr>
          </a:p>
          <a:p>
            <a:r>
              <a:rPr lang="en-US" altLang="zh-CN" sz="5400" dirty="0" smtClean="0">
                <a:latin typeface="DFKai-SB" pitchFamily="65" charset="-120"/>
                <a:ea typeface="DFKai-SB" pitchFamily="65" charset="-120"/>
              </a:rPr>
              <a:t>			</a:t>
            </a:r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最低五十度。</a:t>
            </a:r>
            <a:endParaRPr lang="en-US" altLang="zh-CN" sz="5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5400" dirty="0" smtClean="0">
                <a:latin typeface="DFKai-SB" pitchFamily="65" charset="-120"/>
                <a:ea typeface="DFKai-SB" pitchFamily="65" charset="-120"/>
              </a:rPr>
              <a:t>		</a:t>
            </a:r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5400" dirty="0" smtClean="0">
                <a:latin typeface="DFKai-SB" pitchFamily="65" charset="-120"/>
                <a:ea typeface="DFKai-SB" pitchFamily="65" charset="-120"/>
              </a:rPr>
              <a:t>	</a:t>
            </a:r>
            <a:r>
              <a:rPr lang="en-US" altLang="zh-CN" sz="4000" dirty="0" err="1" smtClean="0">
                <a:latin typeface="+mj-lt"/>
                <a:ea typeface="DFKai-SB" pitchFamily="65" charset="-120"/>
              </a:rPr>
              <a:t>zuì</a:t>
            </a:r>
            <a:r>
              <a:rPr lang="en-US" altLang="zh-CN" sz="40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4000" dirty="0" err="1" smtClean="0">
                <a:latin typeface="+mj-lt"/>
                <a:ea typeface="DFKai-SB" pitchFamily="65" charset="-120"/>
              </a:rPr>
              <a:t>dī</a:t>
            </a:r>
            <a:endParaRPr lang="en-US" altLang="zh-CN" sz="4000" dirty="0" smtClean="0">
              <a:latin typeface="+mj-lt"/>
              <a:ea typeface="DFKai-SB" pitchFamily="65" charset="-120"/>
            </a:endParaRPr>
          </a:p>
          <a:p>
            <a:r>
              <a:rPr lang="en-US" altLang="zh-CN" sz="5400" dirty="0" smtClean="0">
                <a:latin typeface="DFKai-SB" pitchFamily="65" charset="-120"/>
                <a:ea typeface="DFKai-SB" pitchFamily="65" charset="-120"/>
              </a:rPr>
              <a:t>			</a:t>
            </a:r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         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		</a:t>
            </a:r>
            <a:endParaRPr lang="en-US" sz="8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4005064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最高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077072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 highest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2771800" y="5013176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最低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5157192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 lowest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Turn to the other side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0"/>
            <a:ext cx="8928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今天气温最高二十度，</a:t>
            </a:r>
            <a:endParaRPr lang="en-US" altLang="zh-CN" sz="5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        </a:t>
            </a:r>
            <a:r>
              <a:rPr lang="en-US" altLang="zh-CN" sz="4000" dirty="0" err="1" smtClean="0">
                <a:latin typeface="+mj-lt"/>
                <a:ea typeface="DFKai-SB" pitchFamily="65" charset="-120"/>
              </a:rPr>
              <a:t>zuì</a:t>
            </a:r>
            <a:r>
              <a:rPr lang="en-US" altLang="zh-CN" sz="4000" dirty="0" smtClean="0">
                <a:latin typeface="+mj-lt"/>
                <a:ea typeface="DFKai-SB" pitchFamily="65" charset="-120"/>
              </a:rPr>
              <a:t> </a:t>
            </a:r>
            <a:r>
              <a:rPr lang="en-US" sz="4000" dirty="0" err="1" smtClean="0">
                <a:latin typeface="+mj-lt"/>
              </a:rPr>
              <a:t>gāo</a:t>
            </a:r>
            <a:endParaRPr lang="en-US" altLang="zh-CN" sz="4000" dirty="0" smtClean="0">
              <a:latin typeface="+mj-lt"/>
              <a:ea typeface="DFKai-SB" pitchFamily="65" charset="-120"/>
            </a:endParaRPr>
          </a:p>
          <a:p>
            <a:r>
              <a:rPr lang="en-US" altLang="zh-CN" sz="5400" dirty="0" smtClean="0">
                <a:latin typeface="DFKai-SB" pitchFamily="65" charset="-120"/>
                <a:ea typeface="DFKai-SB" pitchFamily="65" charset="-120"/>
              </a:rPr>
              <a:t>			</a:t>
            </a:r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最低</a:t>
            </a:r>
            <a:r>
              <a:rPr lang="zh-CN" altLang="en-US" sz="5400" b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零下</a:t>
            </a:r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三度。</a:t>
            </a:r>
            <a:endParaRPr lang="en-US" altLang="zh-CN" sz="5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5400" dirty="0" smtClean="0">
                <a:latin typeface="DFKai-SB" pitchFamily="65" charset="-120"/>
                <a:ea typeface="DFKai-SB" pitchFamily="65" charset="-120"/>
              </a:rPr>
              <a:t>		</a:t>
            </a:r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5400" dirty="0" smtClean="0">
                <a:latin typeface="DFKai-SB" pitchFamily="65" charset="-120"/>
                <a:ea typeface="DFKai-SB" pitchFamily="65" charset="-120"/>
              </a:rPr>
              <a:t>	</a:t>
            </a:r>
            <a:r>
              <a:rPr lang="en-US" altLang="zh-CN" sz="4000" dirty="0" err="1" smtClean="0">
                <a:latin typeface="+mj-lt"/>
                <a:ea typeface="DFKai-SB" pitchFamily="65" charset="-120"/>
              </a:rPr>
              <a:t>zuì</a:t>
            </a:r>
            <a:r>
              <a:rPr lang="en-US" altLang="zh-CN" sz="40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4000" dirty="0" err="1" smtClean="0">
                <a:latin typeface="+mj-lt"/>
                <a:ea typeface="DFKai-SB" pitchFamily="65" charset="-120"/>
              </a:rPr>
              <a:t>dī</a:t>
            </a:r>
            <a:endParaRPr lang="en-US" altLang="zh-CN" sz="4000" dirty="0" smtClean="0">
              <a:latin typeface="+mj-lt"/>
              <a:ea typeface="DFKai-SB" pitchFamily="65" charset="-120"/>
            </a:endParaRPr>
          </a:p>
          <a:p>
            <a:r>
              <a:rPr lang="en-US" altLang="zh-CN" sz="5400" dirty="0" smtClean="0">
                <a:latin typeface="DFKai-SB" pitchFamily="65" charset="-120"/>
                <a:ea typeface="DFKai-SB" pitchFamily="65" charset="-120"/>
              </a:rPr>
              <a:t>			</a:t>
            </a:r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         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		</a:t>
            </a:r>
            <a:endParaRPr lang="en-US" sz="8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3356992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零下</a:t>
            </a:r>
            <a:endParaRPr lang="en-US" sz="6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429000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= below zero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192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Self-Intro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自  我  介  绍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err="1" smtClean="0"/>
              <a:t>zì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wǒ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jiè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shào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457200"/>
            <a:ext cx="80772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Name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Job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Nationality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Family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Birthday/age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Friends</a:t>
            </a:r>
          </a:p>
          <a:p>
            <a:pPr algn="ctr">
              <a:lnSpc>
                <a:spcPct val="150000"/>
              </a:lnSpc>
            </a:pPr>
            <a:r>
              <a:rPr lang="en-US" altLang="zh-CN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Hobbies</a:t>
            </a:r>
          </a:p>
          <a:p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28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dirty="0" smtClean="0"/>
          </a:p>
          <a:p>
            <a:endParaRPr lang="en-US" dirty="0"/>
          </a:p>
        </p:txBody>
      </p:sp>
      <p:pic>
        <p:nvPicPr>
          <p:cNvPr id="19458" name="Picture 2" descr="C:\Users\Owner\AppData\Local\Microsoft\Windows\Temporary Internet Files\Content.IE5\G1I6N3YM\MC9000713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14600"/>
            <a:ext cx="2018568" cy="164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3265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说话练习</a:t>
            </a:r>
            <a:endParaRPr lang="en-US" sz="4400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63491" name="Picture 3" descr="C:\Users\Owner\AppData\Local\Microsoft\Windows\Temporary Internet Files\Content.IE5\GZQENKU8\MC9003043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1783994" cy="1508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700808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63492" name="Picture 4" descr="C:\Users\Owner\AppData\Local\Microsoft\Windows\Temporary Internet Files\Content.IE5\5U4R62ZV\MC90044132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95600"/>
            <a:ext cx="2016224" cy="2016224"/>
          </a:xfrm>
          <a:prstGeom prst="rect">
            <a:avLst/>
          </a:prstGeom>
          <a:noFill/>
        </p:spPr>
      </p:pic>
      <p:pic>
        <p:nvPicPr>
          <p:cNvPr id="63493" name="Picture 5" descr="C:\Users\Owner\AppData\Local\Microsoft\Windows\Temporary Internet Files\Content.IE5\5U4R62ZV\MC90044132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048000"/>
            <a:ext cx="1872208" cy="1872208"/>
          </a:xfrm>
          <a:prstGeom prst="rect">
            <a:avLst/>
          </a:prstGeom>
          <a:noFill/>
        </p:spPr>
      </p:pic>
      <p:pic>
        <p:nvPicPr>
          <p:cNvPr id="49154" name="Picture 2" descr="C:\Users\Owner\AppData\Local\Microsoft\Windows\Temporary Internet Files\Content.IE5\IY0HLVV0\MC90010519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276600"/>
            <a:ext cx="1814170" cy="1376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7667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说话练习</a:t>
            </a:r>
            <a:endParaRPr lang="en-US" sz="4400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63491" name="Picture 3" descr="C:\Users\Owner\AppData\Local\Microsoft\Windows\Temporary Internet Files\Content.IE5\GZQENKU8\MC9003043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783994" cy="1508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26876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今天气温几度？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4208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60 degree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24208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72 degree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24208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55 degree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14096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around 60 degree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37890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around 72 degree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450912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around 55 degree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7667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说话练习</a:t>
            </a:r>
            <a:endParaRPr lang="en-US" sz="4400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63491" name="Picture 3" descr="C:\Users\Owner\AppData\Local\Microsoft\Windows\Temporary Internet Files\Content.IE5\GZQENKU8\MC9003043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1783994" cy="1508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26876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今天气温几度？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27687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20-30 degree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278092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56-72 degree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3356992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45-55 degree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Owner\AppData\Local\Microsoft\Windows\Temporary Internet Files\Content.IE5\F3BSS2QP\MCj044186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209800" cy="20066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1412776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晴天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（</a:t>
            </a:r>
            <a:r>
              <a:rPr lang="en-US" altLang="zh-CN" sz="3200" dirty="0" err="1" smtClean="0">
                <a:latin typeface="+mj-lt"/>
                <a:ea typeface="DFKai-SB" pitchFamily="65" charset="-120"/>
              </a:rPr>
              <a:t>qíng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  </a:t>
            </a:r>
            <a:r>
              <a:rPr lang="en-US" sz="3200" dirty="0" err="1" smtClean="0">
                <a:latin typeface="+mj-lt"/>
              </a:rPr>
              <a:t>tiān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)</a:t>
            </a:r>
            <a:endParaRPr lang="en-US" sz="3200" dirty="0">
              <a:latin typeface="+mj-lt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810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1772816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今天是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Weather conditions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342900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Sunny day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1700808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阴天</a:t>
            </a:r>
            <a:endParaRPr lang="en-US" altLang="zh-CN" sz="8000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2800" dirty="0" smtClean="0">
                <a:latin typeface="+mj-lt"/>
                <a:ea typeface="DFKai-SB" pitchFamily="65" charset="-120"/>
              </a:rPr>
              <a:t>（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y</a:t>
            </a:r>
            <a:r>
              <a:rPr lang="en-US" altLang="zh-CN" sz="2800" dirty="0" err="1" smtClean="0">
                <a:latin typeface="+mj-lt"/>
                <a:ea typeface="DFKai-SB" pitchFamily="65" charset="-120"/>
                <a:cs typeface="Arial"/>
              </a:rPr>
              <a:t>ī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n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 </a:t>
            </a:r>
            <a:r>
              <a:rPr lang="en-US" sz="2800" dirty="0" err="1" smtClean="0">
                <a:latin typeface="+mj-lt"/>
              </a:rPr>
              <a:t>tiān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)</a:t>
            </a:r>
            <a:endParaRPr lang="en-US" sz="8800" dirty="0">
              <a:latin typeface="+mj-lt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988840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今天是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______</a:t>
            </a:r>
          </a:p>
        </p:txBody>
      </p:sp>
      <p:pic>
        <p:nvPicPr>
          <p:cNvPr id="20484" name="Picture 4" descr="http://4.bp.blogspot.com/-XlGvoEhaT9s/TVQlynyLRgI/AAAAAAAACbU/Rv9QAGvN1ak/s1600/2039286206269030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543300" cy="45529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24128" y="350100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+mj-lt"/>
                <a:ea typeface="DFKai-SB" pitchFamily="65" charset="-120"/>
              </a:rPr>
              <a:t>Cloudy day</a:t>
            </a:r>
            <a:endParaRPr lang="en-US" sz="4000" dirty="0"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1124744"/>
            <a:ext cx="3276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雨天</a:t>
            </a:r>
            <a:endParaRPr lang="en-US" altLang="zh-CN" sz="8000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3600" dirty="0" smtClean="0">
                <a:latin typeface="+mj-lt"/>
                <a:ea typeface="DFKai-SB" pitchFamily="65" charset="-120"/>
              </a:rPr>
              <a:t>（</a:t>
            </a:r>
            <a:r>
              <a:rPr lang="en-US" sz="3600" dirty="0" err="1" smtClean="0">
                <a:latin typeface="+mj-lt"/>
              </a:rPr>
              <a:t>yŭ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tiān</a:t>
            </a:r>
            <a:r>
              <a:rPr lang="en-US" altLang="zh-CN" sz="3600" dirty="0" smtClean="0">
                <a:latin typeface="+mj-lt"/>
                <a:ea typeface="DFKai-SB" pitchFamily="65" charset="-120"/>
              </a:rPr>
              <a:t>)</a:t>
            </a:r>
            <a:endParaRPr lang="en-US" sz="3600" dirty="0">
              <a:latin typeface="+mj-lt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484784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今天是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3140968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+mj-lt"/>
                <a:ea typeface="DFKai-SB" pitchFamily="65" charset="-120"/>
              </a:rPr>
              <a:t>raining day</a:t>
            </a:r>
            <a:endParaRPr lang="en-US" sz="4000" dirty="0">
              <a:latin typeface="+mj-lt"/>
              <a:ea typeface="DFKai-SB" pitchFamily="65" charset="-120"/>
            </a:endParaRPr>
          </a:p>
        </p:txBody>
      </p:sp>
      <p:sp>
        <p:nvSpPr>
          <p:cNvPr id="74754" name="AutoShape 2" descr="data:image/jpeg;base64,/9j/4AAQSkZJRgABAQAAAQABAAD/2wCEAAkGBhISERUUExQUFBQUFBUUFRQUFBUUFRQUFBQVFBUUFBQXHCYeFxkjGRQUHy8gIycpLCwsFR4xNTAqNSYrLCkBCQoKDgwOFA8PGCkYFBwpKSkpKSkpKSkpKSkpKSkpKSwpKSkpKSkpLCkpKSkpKSkpNjI1LCkpKSkpKSkpLCkpLP/AABEIAMIBAwMBIgACEQEDEQH/xAAbAAACAwEBAQAAAAAAAAAAAAABAgADBAYFB//EADwQAAEDAgIFCgQFBAMBAQAAAAEAAhEDIQQxBhJBUWEFE3GBkZKhscHSIjLR8BZCUnLhFCNi8VOCwmMH/8QAGAEBAQEBAQAAAAAAAAAAAAAAAAECAwT/xAAcEQEBAQEAAwEBAAAAAAAAAAAAARECEjFBIQP/2gAMAwEAAhEDEQA/APTY2Qi5h8kCZyTvB27h2RZd3nA5k5XU3KA2RouEqCRAQmUdaUGi6CEWQaREcSUZsgAEFdQSrGUyEITufHj6KgDNFwSZlQlAxM9kdiambhVc4n10FfBW4ZxGRulcEcM0Tnv8kBc4BSm4ApSASlcVBc9su4ErMWrRQdDhOSQBUBgQ1fvrTZqCyBZjtVrvQeKjkKp28AOwQoAXmbiyGoCgSg5yosf8QAtYRlFuKD2RA6+0IA261KhmEEYM0XFKHRmlLwgOpKApJmEQn1ggqCiZzehRA8BGtUJjgI6gqwIsi9/qoF5zZwTAKvWlFxhUMGQmvvUYRCRz7oGad6JcqnVFU2i97g1gknIBanOjQXxml5zsEr1BoxUNy4Cw2HYI3qwaIv8A1jun6pkXK8Y1EW3XuDRA/wDIO7/Kvw+ikT/cGX6f5UuGV4BzS1TJJ4r2sRo45uT2npBH1WCtyXVaPlJ4t+LyumIyHNFuaBI2okCLKYFe0jJQOKmxNTaAgDQVZVF4QUEKAT4oPCjgJHQi8WQQJXOhAFGFRKRsU1kA3ZwSDM9B8kFjcrb/AES1nZdHiowmI60XMvdAutIQ1QnZaUzWAiTvPogVzAAOInxISF+xQ5jwUL0E1Sorh0IIK6bzmdilYjWKjyNW36uuI/lU858RKotkavWLds+ijTcdIQFSUXECDuKCsVEgctfJeHpveGvJE5AWB3Cd5XXYTkmmz5WgcYv2reyEmuXwHINWps1W73egzXUcn8jMoiw+La45n6DgvUoURG4+as5pcr3rpOWUNKmoVr5oKc2FnyXGTmyoGFbdUIagTyMYXYYlUPw5GS9cNVb6Cs6Mc5i+T2v+Zt/1Cx7dvWvEx/J7qd827937hsXa1MMseJwdl0nUZvLi21Ejqt1v5Q5Hc0ywEt3C8fwvODehW8/Yw0U2Cb2+Hzb/ACqXOSuJ2xYAdQEKNbIHWfRZwO8kxfKw6FaBY9XmsrinFSAmC6oVU16DXmUpN0wX8TuS06g1pOV/IqF4sOCQAXQWs6UedB7ElJwJ4QfJU8UwWl4lXMeNX72/6CyxKZjbHh9QEwR7p6k9MKrWAU5yUGvWCCymoopgL3JGAFI15I7FGPWsFjmRP3CFMpH1DPSmOSAEwc+hd1o1ygK1MT8zbO7LHrXAuXq6OY40q7ZPwvOob74g9pHaVrqbF5uV9DAhWh0wFUmpZheZ1XOpWGzr3JH0iE+v0W7QetM+tH8KKzkIqSgqh1IQCZRSEJH0QVaVIVHnVsIvOxOAaZloPSL9ua6ArJiaC3z0zY4HlLB807V2G46J+wsrahsNwPiZXW8qcnc82B8zbtJ37jwP0XOUsB+arLGgxH5nEflaPVdfblihtAlsgEhp+I7BMRKrqGVrq47XlrRqMa0lrB5k7TxWJrioFvvlOSVWDfeiaqCxzgSOAhEZEqkO4KNqJgtgjsB7RKGSStWnIbAOwAINzVwOHQVOfI680KYmehx7ASoflFt/moHsboMqCErbbURwQQv4KK9wHDIeSiDI505Jjkl2zwRac7/d1RXJCchFzQAL5ifEj0VbLmNiomsPFXFtmHe52XS0Kosuia3yj9JJHWQb9isR9L5GxnO0GP2lt/3CzvEFb2ujJctoTiTzTmn8r5HQ4T5grp15+pldpdi5z5Gz1VZaUquo1YzyzWWiFsIBPWN8uveFXrIhgUddUPrhVmqSrhrS6qFU6uqw1M2krkA54qwmQoKaKgy1KG7Nc7y9yWX/ABNnWAymzhw3FdQXLFimArpxWeo+eiQdozB2dRVYaV7ekmGgtdGZLTx2ifFeHUdZdbPrklN8ZqPfuVcWVrGiOseR+igdyUN2JH1IRZUUDUyMii/hxSEqCpCKalWidstI3ZiJQa4yla6XXRFZVDkyEvOQozIcT6qa11BW7EGc1EHC6i1+CPN0SVVUdtRcbA8T6IGfUJ2mwgXyH2VGNi6S0cVKRlBoc6D1BV610Xunw8lUDdWDrNCX/FUHBp6/i++pdoFwuhXzvyyb05nw/hdwCuP9Pbrz6OoXBUVMRuWWpXlYk1rW2pjBEcf9+iyuryqYJV1KgtZIntY1hKtbSRajKzqmCiAKkqBpSyhKBKCqsVWWyFHlMxbR4OkGELqJjNpDuoTPgT2Lji5fSKrPNcNy1ydzVWw+F128N7eryhduLv459R55UgqFqQVExkXPS6101s0ohBbVcLftCVrVW1s7ck7CfA+RQEOgpCEA+90+exAolNrqFvFKWQgfX4qKotG5RAjnb5TMZY8P9JTCjasAjgqG1VJhIyog6ogsD9t848EW71GMhk/5f+Z9VU+sqOu0QrNaHS5suIIbNxEi/Tu+q6h1Wdq+W060EEWIuDuXTcjaTXDKl5Pz2AE5SI3261jrnf1qV1JJKLKalKoDcLQFytbiMphWQllGVlowKYFICioDKiAKiApKhsmVFZ6sCAp6Zuq5RBWkNXaue0hwpdTMZt+IdUz4Suiqmy8/FskEbxHaCFris9PnznKoOurqrIJG4kdiy61+hd7HM4ei9pgkHKJ60rak9Sj6xggAXjwvZZEpm6sIi44+Kzh1rq3XEffFUMQIRoOAie0qk1boNdKmCx1SSmbKzsJlWlxFjs2ILZUVX9SNyiYqugyZ6CfBM9lm9B8ylwztUHi0i3FVurrSHY5GFSH2Tud99qYL6tWIHAeICppzt3JBUvf7tCL80wXmoEXVQsxKUvTB0vImkJpkNeSWRAt8t/JdvQxEhfKab12Oj+KdRAbXcGB5+APMOFrzOQ6d/Usd8ytc11zXJpVDXK4Lz2OopiEqkoGQlSUHII6osxKNR8pZWpGaMqAoEqSqHL7LDinWK0krHiDYqyJXAYx8vef8neZWZxlTEumTxnxVPOcV6K5nEpWkpmO2DbbtSF11BY4KzVt97lnfUSh7kwXNclDoukZMIFyuDQHncjXrSSQIk5KnXmOAHggXKYLGlRIKnSoqFaQTCQVLqqlWuClJhXBpccoSuelNSw7OnaqnOQWg3WllNzi7VaTBEwJiclhL/Fe5jsWKFMUmyHENJdxvPb6LPV9SNSfXm1WETIIPHqS4YOcdVok/cknYFbh6Lq2Rm51nEyBYZ/RaKuMZSaWU7u/M43vx+mxS359JPvxro1qeGOtAqVI+GflYf1AbensjZ5z8Y6o8uedYnafIDYOCxF8mSbnbvKhfZakxLXc6N6SExSqGTk07SNxO/iuvpVV8ew+IyORFwdxX0DRrlrnWQfmbAM7bZ9a598fY1zXUIEpKb5CFSovPjohqoVKqqKUlaxnRlSUJUVBlQlBRxQI9yxY6pq03nc1x7AStTs15Wk1bVw1Te6Gj/s4A+ErcSuHcbHgPosjiVZWNllqOXoc2inUiOBlLUcgw/MDmB/6AQL1A7HCE2arxD26xgmLcNgQ5yG23+iCxrkpI2Kk1FG1Lpgvc7hCgeVUagiOJPbH0Sl0IL9ZRV64QQZqb+hBzlnbWsiKy6YNjaoDY2yPAGfRK6sqnuiOIB80rXgzlZsiTtkZbzmpgvdWBa0dM9a1cpYJmK1HOxBpNawCoxuqCdXM6xMjsIXlmomqPuVLzqy43YjSKk1radAODALarHSbkZkbYzzK812NcflpO64arsRiZDYOTYPTJVYrLXMknot0rKtabtaOly0U6pi8TwyVYqSY3pA6Fb+/EaW1l7HJHKnNvDxeMxOYXP86r6dbVI6Ae0Ss2D7JgccHtBBzGy/itUrhtDeUxJpmP1DjOY8l2xqWsvL1zldJRc5LKVEH761lTShKEqIDKBKWUCUEYVy2muMEMpzfW1iNwAIE9p7F0HKGPbRpl7sgJ4knJo4k2Xy/HcouqPc95+Jxk8NwHACB1Lt/PnbrPVV4jEQVUasrNUqyUpqLvjD0K9b436vyknLIiZEeCq1lmdVj733RL7FTBdzt0TVtHGfCFn1oAtmJ8Shrpgv1rJQ8weEDz+ioD1axw5s5TrtttjVfNt1wrg0V3QSBw8gUG1RBk3lscc59FnqVyb/dhCrD1MGznPuUFk51RXxGYVERWWWUQfqumDZVxUgcBHTE/VV84s2srGC44pgtDk9XEAuJWTnFNcJg0a6Iq3WYPQdVCYNtGuC5s5awntEoVagkxlJ81jlNrhMGgVU7jEcRPiR6LFrpuemBNhYdpPqmD2+TseWuaRm0gjqXXU9PHbaYjKz79dty+cOrQVf8A139sCb6zp3xDY9Vi8SmvpVLTxm1jhnuPQF6WE0rw7zGuAZj4pbNp2r48Mc6c1opcp71i/wAYvlX3CnWDgCDIIkcQcinBXxzAcsvpmadRzDwNj0tyPWF1fJun7has3WH62WNhtbtvGRHQuV/lZ6anTt0pKzYLlOnUbrMcCCLEb7W6Vi0l5Z/psM+p+b5af73Wb2Xd/wBVzku4uuY015b5yqKTT8FKx41Ig9mXauT50FzgdjXHOLgWWc4y17n7usb6sleznnJjm084iX26VRTdY9E+IHqq+cW8G6o/yHkk56BG9ZddBz0waxXkidggffWg6tCy66OsmDSyqi2pnw/0sfOQna+xvs9QmC8VFYXZ8BKxiom/qM8riEwW850qKnWUTEUOcmpuz6D5L3KWg+JcYBpk/vPq1MdAsVE/2o/eb9Hw3/2tbBzxcrG14IO4ei9/8AYr/wCffPDbq8QqzoLiZzpZT85sOPw8R2qbBzweiXLox/8An+KH/H3zuJ/TwKq/BdffT7zvarsNeEHoFe6NCsRvp953tR/BdffT7zvaibHi1jDoy/0qyV79TQ7EEyTS7zvalGhdffT7zvahseG5LK6A6G4jfT7zvah+C8Rvp953tQ2PCNSUpdde8NCsRvp953tU/BeI30u872qmx4Zei0+i9s6GYjfS7zvaraGh9cTJp3A/M7eD+ngobHPh8FacPjnDjYnsF16h0MxG+n3ne1SlobiGkmaRkEfM7aIn5UNicnaSOpO1mmDtGxw3FadLtK/6plBrbaoLni9qh+HbnZpI/eso0MxG+n3ne1WYjQ+uQwA07Ngy456xNvh3ELPhN1dc9rIGV7v4LxG+n3ne1E6GYjfT7zvatJseAHlOR8IO8nwj6r2/wXiN9LvO9qs/B+IgCaViT8ztsf48ENjnpRLuM5eUr3fwZiN9PvO9qn4LxG+l3ne1DY8IuQBK946F199PvO9qh0KxG+l3ne1DY8IuQ1ti94aF4jfT7zvaoNC6++n3ne1DY8IOQJXvnQuve9PvO9qn4Mr76fed7UNjntdRe/8Agqvvpd53tUVNjvMM6HCOPkjzhg3Py7/8v5PaoouV9sxYaztbM5jadwQFU2ufl3/4lRRRRNV28/KNp3FZEFFrlmmCKCi2iFFqiiAqFRRQQZdnqgVFFQCigogYZoKKIIoFFEARaooggUUUQF+zo9UpUUUBTHIdfoooqFKAUUQMCgFFEEUUUQ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AutoShape 4" descr="data:image/jpeg;base64,/9j/4AAQSkZJRgABAQAAAQABAAD/2wCEAAkGBhISERUUExQUFBQUFBUUFRQUFBUUFRQUFBQVFBUUFBQXHCYeFxkjGRQUHy8gIycpLCwsFR4xNTAqNSYrLCkBCQoKDgwOFA8PGCkYFBwpKSkpKSkpKSkpKSkpKSkpKSwpKSkpKSkpLCkpKSkpKSkpNjI1LCkpKSkpKSkpLCkpLP/AABEIAMIBAwMBIgACEQEDEQH/xAAbAAACAwEBAQAAAAAAAAAAAAABAgADBAYFB//EADwQAAEDAgIFCgQFBAMBAQAAAAEAAhEDIQQxBhJBUWEFE3GBkZKhscHSIjLR8BZCUnLhFCNi8VOCwmMH/8QAGAEBAQEBAQAAAAAAAAAAAAAAAAECAwT/xAAcEQEBAQEAAwEBAAAAAAAAAAAAARECEjFBIQP/2gAMAwEAAhEDEQA/APTY2Qi5h8kCZyTvB27h2RZd3nA5k5XU3KA2RouEqCRAQmUdaUGi6CEWQaREcSUZsgAEFdQSrGUyEITufHj6KgDNFwSZlQlAxM9kdiambhVc4n10FfBW4ZxGRulcEcM0Tnv8kBc4BSm4ApSASlcVBc9su4ErMWrRQdDhOSQBUBgQ1fvrTZqCyBZjtVrvQeKjkKp28AOwQoAXmbiyGoCgSg5yosf8QAtYRlFuKD2RA6+0IA261KhmEEYM0XFKHRmlLwgOpKApJmEQn1ggqCiZzehRA8BGtUJjgI6gqwIsi9/qoF5zZwTAKvWlFxhUMGQmvvUYRCRz7oGad6JcqnVFU2i97g1gknIBanOjQXxml5zsEr1BoxUNy4Cw2HYI3qwaIv8A1jun6pkXK8Y1EW3XuDRA/wDIO7/Kvw+ikT/cGX6f5UuGV4BzS1TJJ4r2sRo45uT2npBH1WCtyXVaPlJ4t+LyumIyHNFuaBI2okCLKYFe0jJQOKmxNTaAgDQVZVF4QUEKAT4oPCjgJHQi8WQQJXOhAFGFRKRsU1kA3ZwSDM9B8kFjcrb/AES1nZdHiowmI60XMvdAutIQ1QnZaUzWAiTvPogVzAAOInxISF+xQ5jwUL0E1Sorh0IIK6bzmdilYjWKjyNW36uuI/lU858RKotkavWLds+ijTcdIQFSUXECDuKCsVEgctfJeHpveGvJE5AWB3Cd5XXYTkmmz5WgcYv2reyEmuXwHINWps1W73egzXUcn8jMoiw+La45n6DgvUoURG4+as5pcr3rpOWUNKmoVr5oKc2FnyXGTmyoGFbdUIagTyMYXYYlUPw5GS9cNVb6Cs6Mc5i+T2v+Zt/1Cx7dvWvEx/J7qd827937hsXa1MMseJwdl0nUZvLi21Ejqt1v5Q5Hc0ywEt3C8fwvODehW8/Yw0U2Cb2+Hzb/ACqXOSuJ2xYAdQEKNbIHWfRZwO8kxfKw6FaBY9XmsrinFSAmC6oVU16DXmUpN0wX8TuS06g1pOV/IqF4sOCQAXQWs6UedB7ElJwJ4QfJU8UwWl4lXMeNX72/6CyxKZjbHh9QEwR7p6k9MKrWAU5yUGvWCCymoopgL3JGAFI15I7FGPWsFjmRP3CFMpH1DPSmOSAEwc+hd1o1ygK1MT8zbO7LHrXAuXq6OY40q7ZPwvOob74g9pHaVrqbF5uV9DAhWh0wFUmpZheZ1XOpWGzr3JH0iE+v0W7QetM+tH8KKzkIqSgqh1IQCZRSEJH0QVaVIVHnVsIvOxOAaZloPSL9ua6ArJiaC3z0zY4HlLB807V2G46J+wsrahsNwPiZXW8qcnc82B8zbtJ37jwP0XOUsB+arLGgxH5nEflaPVdfblihtAlsgEhp+I7BMRKrqGVrq47XlrRqMa0lrB5k7TxWJrioFvvlOSVWDfeiaqCxzgSOAhEZEqkO4KNqJgtgjsB7RKGSStWnIbAOwAINzVwOHQVOfI680KYmehx7ASoflFt/moHsboMqCErbbURwQQv4KK9wHDIeSiDI505Jjkl2zwRac7/d1RXJCchFzQAL5ifEj0VbLmNiomsPFXFtmHe52XS0Kosuia3yj9JJHWQb9isR9L5GxnO0GP2lt/3CzvEFb2ujJctoTiTzTmn8r5HQ4T5grp15+pldpdi5z5Gz1VZaUquo1YzyzWWiFsIBPWN8uveFXrIhgUddUPrhVmqSrhrS6qFU6uqw1M2krkA54qwmQoKaKgy1KG7Nc7y9yWX/ABNnWAymzhw3FdQXLFimArpxWeo+eiQdozB2dRVYaV7ekmGgtdGZLTx2ifFeHUdZdbPrklN8ZqPfuVcWVrGiOseR+igdyUN2JH1IRZUUDUyMii/hxSEqCpCKalWidstI3ZiJQa4yla6XXRFZVDkyEvOQozIcT6qa11BW7EGc1EHC6i1+CPN0SVVUdtRcbA8T6IGfUJ2mwgXyH2VGNi6S0cVKRlBoc6D1BV610Xunw8lUDdWDrNCX/FUHBp6/i++pdoFwuhXzvyyb05nw/hdwCuP9Pbrz6OoXBUVMRuWWpXlYk1rW2pjBEcf9+iyuryqYJV1KgtZIntY1hKtbSRajKzqmCiAKkqBpSyhKBKCqsVWWyFHlMxbR4OkGELqJjNpDuoTPgT2Lji5fSKrPNcNy1ydzVWw+F128N7eryhduLv459R55UgqFqQVExkXPS6101s0ohBbVcLftCVrVW1s7ck7CfA+RQEOgpCEA+90+exAolNrqFvFKWQgfX4qKotG5RAjnb5TMZY8P9JTCjasAjgqG1VJhIyog6ogsD9t848EW71GMhk/5f+Z9VU+sqOu0QrNaHS5suIIbNxEi/Tu+q6h1Wdq+W060EEWIuDuXTcjaTXDKl5Pz2AE5SI3261jrnf1qV1JJKLKalKoDcLQFytbiMphWQllGVlowKYFICioDKiAKiApKhsmVFZ6sCAp6Zuq5RBWkNXaue0hwpdTMZt+IdUz4Suiqmy8/FskEbxHaCFris9PnznKoOurqrIJG4kdiy61+hd7HM4ei9pgkHKJ60rak9Sj6xggAXjwvZZEpm6sIi44+Kzh1rq3XEffFUMQIRoOAie0qk1boNdKmCx1SSmbKzsJlWlxFjs2ILZUVX9SNyiYqugyZ6CfBM9lm9B8ylwztUHi0i3FVurrSHY5GFSH2Tud99qYL6tWIHAeICppzt3JBUvf7tCL80wXmoEXVQsxKUvTB0vImkJpkNeSWRAt8t/JdvQxEhfKab12Oj+KdRAbXcGB5+APMOFrzOQ6d/Usd8ytc11zXJpVDXK4Lz2OopiEqkoGQlSUHII6osxKNR8pZWpGaMqAoEqSqHL7LDinWK0krHiDYqyJXAYx8vef8neZWZxlTEumTxnxVPOcV6K5nEpWkpmO2DbbtSF11BY4KzVt97lnfUSh7kwXNclDoukZMIFyuDQHncjXrSSQIk5KnXmOAHggXKYLGlRIKnSoqFaQTCQVLqqlWuClJhXBpccoSuelNSw7OnaqnOQWg3WllNzi7VaTBEwJiclhL/Fe5jsWKFMUmyHENJdxvPb6LPV9SNSfXm1WETIIPHqS4YOcdVok/cknYFbh6Lq2Rm51nEyBYZ/RaKuMZSaWU7u/M43vx+mxS359JPvxro1qeGOtAqVI+GflYf1AbensjZ5z8Y6o8uedYnafIDYOCxF8mSbnbvKhfZakxLXc6N6SExSqGTk07SNxO/iuvpVV8ew+IyORFwdxX0DRrlrnWQfmbAM7bZ9a598fY1zXUIEpKb5CFSovPjohqoVKqqKUlaxnRlSUJUVBlQlBRxQI9yxY6pq03nc1x7AStTs15Wk1bVw1Te6Gj/s4A+ErcSuHcbHgPosjiVZWNllqOXoc2inUiOBlLUcgw/MDmB/6AQL1A7HCE2arxD26xgmLcNgQ5yG23+iCxrkpI2Kk1FG1Lpgvc7hCgeVUagiOJPbH0Sl0IL9ZRV64QQZqb+hBzlnbWsiKy6YNjaoDY2yPAGfRK6sqnuiOIB80rXgzlZsiTtkZbzmpgvdWBa0dM9a1cpYJmK1HOxBpNawCoxuqCdXM6xMjsIXlmomqPuVLzqy43YjSKk1radAODALarHSbkZkbYzzK812NcflpO64arsRiZDYOTYPTJVYrLXMknot0rKtabtaOly0U6pi8TwyVYqSY3pA6Fb+/EaW1l7HJHKnNvDxeMxOYXP86r6dbVI6Ae0Ss2D7JgccHtBBzGy/itUrhtDeUxJpmP1DjOY8l2xqWsvL1zldJRc5LKVEH761lTShKEqIDKBKWUCUEYVy2muMEMpzfW1iNwAIE9p7F0HKGPbRpl7sgJ4knJo4k2Xy/HcouqPc95+Jxk8NwHACB1Lt/PnbrPVV4jEQVUasrNUqyUpqLvjD0K9b436vyknLIiZEeCq1lmdVj733RL7FTBdzt0TVtHGfCFn1oAtmJ8Shrpgv1rJQ8weEDz+ioD1axw5s5TrtttjVfNt1wrg0V3QSBw8gUG1RBk3lscc59FnqVyb/dhCrD1MGznPuUFk51RXxGYVERWWWUQfqumDZVxUgcBHTE/VV84s2srGC44pgtDk9XEAuJWTnFNcJg0a6Iq3WYPQdVCYNtGuC5s5awntEoVagkxlJ81jlNrhMGgVU7jEcRPiR6LFrpuemBNhYdpPqmD2+TseWuaRm0gjqXXU9PHbaYjKz79dty+cOrQVf8A139sCb6zp3xDY9Vi8SmvpVLTxm1jhnuPQF6WE0rw7zGuAZj4pbNp2r48Mc6c1opcp71i/wAYvlX3CnWDgCDIIkcQcinBXxzAcsvpmadRzDwNj0tyPWF1fJun7has3WH62WNhtbtvGRHQuV/lZ6anTt0pKzYLlOnUbrMcCCLEb7W6Vi0l5Z/psM+p+b5af73Wb2Xd/wBVzku4uuY015b5yqKTT8FKx41Ig9mXauT50FzgdjXHOLgWWc4y17n7usb6sleznnJjm084iX26VRTdY9E+IHqq+cW8G6o/yHkk56BG9ZddBz0waxXkidggffWg6tCy66OsmDSyqi2pnw/0sfOQna+xvs9QmC8VFYXZ8BKxiom/qM8riEwW850qKnWUTEUOcmpuz6D5L3KWg+JcYBpk/vPq1MdAsVE/2o/eb9Hw3/2tbBzxcrG14IO4ei9/8AYr/wCffPDbq8QqzoLiZzpZT85sOPw8R2qbBzweiXLox/8An+KH/H3zuJ/TwKq/BdffT7zvarsNeEHoFe6NCsRvp953tR/BdffT7zvaibHi1jDoy/0qyV79TQ7EEyTS7zvalGhdffT7zvahseG5LK6A6G4jfT7zvah+C8Rvp953tQ2PCNSUpdde8NCsRvp953tU/BeI30u872qmx4Zei0+i9s6GYjfS7zvaraGh9cTJp3A/M7eD+ngobHPh8FacPjnDjYnsF16h0MxG+n3ne1SlobiGkmaRkEfM7aIn5UNicnaSOpO1mmDtGxw3FadLtK/6plBrbaoLni9qh+HbnZpI/eso0MxG+n3ne1WYjQ+uQwA07Ngy456xNvh3ELPhN1dc9rIGV7v4LxG+n3ne1E6GYjfT7zvatJseAHlOR8IO8nwj6r2/wXiN9LvO9qs/B+IgCaViT8ztsf48ENjnpRLuM5eUr3fwZiN9PvO9qn4LxG+l3ne1DY8IuQBK946F199PvO9qh0KxG+l3ne1DY8IuQ1ti94aF4jfT7zvaoNC6++n3ne1DY8IOQJXvnQuve9PvO9qn4Mr76fed7UNjntdRe/8Agqvvpd53tUVNjvMM6HCOPkjzhg3Py7/8v5PaoouV9sxYaztbM5jadwQFU2ufl3/4lRRRRNV28/KNp3FZEFFrlmmCKCi2iFFqiiAqFRRQQZdnqgVFFQCigogYZoKKIIoFFEARaooggUUUQF+zo9UpUUUBTHIdfoooqFKAUUQMCgFFEEUUUQ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4758" name="Picture 6" descr="http://pic.pimg.tw/tamaki21/1171369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3698776" cy="2774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1700808"/>
            <a:ext cx="2971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多云</a:t>
            </a:r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sz="3600" dirty="0" err="1" smtClean="0"/>
              <a:t>duō</a:t>
            </a:r>
            <a:r>
              <a:rPr lang="en-US" sz="3600" dirty="0" smtClean="0"/>
              <a:t> </a:t>
            </a:r>
            <a:r>
              <a:rPr lang="en-US" sz="3600" dirty="0" err="1" smtClean="0"/>
              <a:t>yún</a:t>
            </a:r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29698" name="Picture 2" descr="C:\Users\Owner\AppData\Local\Microsoft\Windows\Temporary Internet Files\Content.IE5\7Q01VO79\MCj044180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2"/>
            <a:ext cx="274320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2060848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4888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+mj-lt"/>
                <a:ea typeface="DFKai-SB" pitchFamily="65" charset="-120"/>
              </a:rPr>
              <a:t>cloudy</a:t>
            </a:r>
            <a:endParaRPr lang="en-US" sz="4000" dirty="0"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1340768"/>
            <a:ext cx="3276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下雨   </a:t>
            </a:r>
            <a:r>
              <a:rPr lang="en-US" sz="3600" dirty="0" err="1" smtClean="0"/>
              <a:t>xià</a:t>
            </a:r>
            <a:r>
              <a:rPr lang="en-US" sz="3600" dirty="0" smtClean="0"/>
              <a:t> </a:t>
            </a:r>
            <a:r>
              <a:rPr lang="en-US" sz="3600" dirty="0" err="1" smtClean="0"/>
              <a:t>yŭ</a:t>
            </a:r>
            <a:endParaRPr lang="en-US" sz="3600" dirty="0" smtClean="0"/>
          </a:p>
          <a:p>
            <a:endParaRPr lang="en-US" sz="88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026" name="Picture 2" descr="C:\Users\Owner\AppData\Local\Microsoft\Windows\Temporary Internet Files\Content.IE5\F3BSS2QP\MCj04415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819400" cy="31142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35896" y="1700808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今天会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______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7904" y="3501008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会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=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4800" dirty="0" smtClean="0">
                <a:latin typeface="+mj-lt"/>
                <a:ea typeface="DFKai-SB" pitchFamily="65" charset="-120"/>
              </a:rPr>
              <a:t>will</a:t>
            </a:r>
            <a:endParaRPr lang="en-US" sz="4800" dirty="0">
              <a:latin typeface="+mj-lt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35699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+mj-lt"/>
                <a:ea typeface="DFKai-SB" pitchFamily="65" charset="-120"/>
              </a:rPr>
              <a:t>to rain</a:t>
            </a:r>
            <a:endParaRPr lang="en-US" sz="4000" dirty="0"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14908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下</a:t>
            </a:r>
            <a:r>
              <a:rPr lang="zh-CN" altLang="en-US" sz="48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小</a:t>
            </a:r>
            <a:r>
              <a:rPr lang="zh-CN" altLang="en-US" sz="7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雨</a:t>
            </a:r>
            <a:endParaRPr lang="en-US" sz="88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2051" name="Picture 3" descr="C:\Users\Owner\AppData\Local\Microsoft\Windows\Temporary Internet Files\Content.IE5\21GZSOH5\MCj029371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2582570" cy="2494366"/>
          </a:xfrm>
          <a:prstGeom prst="rect">
            <a:avLst/>
          </a:prstGeom>
          <a:noFill/>
        </p:spPr>
      </p:pic>
      <p:pic>
        <p:nvPicPr>
          <p:cNvPr id="2052" name="Picture 4" descr="C:\Users\Owner\AppData\Local\Microsoft\Windows\Temporary Internet Files\Content.IE5\PR7Y4P25\MCj020038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40768"/>
            <a:ext cx="2895600" cy="26561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8064" y="3933056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下</a:t>
            </a:r>
            <a:r>
              <a:rPr lang="zh-CN" altLang="en-US" sz="9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大</a:t>
            </a:r>
            <a:r>
              <a:rPr lang="zh-CN" altLang="en-US" sz="7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雨</a:t>
            </a:r>
            <a:endParaRPr lang="en-US" sz="88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348880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下雪</a:t>
            </a:r>
            <a:r>
              <a:rPr lang="en-US" sz="3600" dirty="0" err="1" smtClean="0"/>
              <a:t>xià</a:t>
            </a:r>
            <a:r>
              <a:rPr lang="en-US" sz="3600" dirty="0" smtClean="0"/>
              <a:t>  </a:t>
            </a:r>
            <a:r>
              <a:rPr lang="en-US" sz="3600" dirty="0" err="1" smtClean="0"/>
              <a:t>xuĕ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270892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______</a:t>
            </a:r>
          </a:p>
        </p:txBody>
      </p:sp>
      <p:pic>
        <p:nvPicPr>
          <p:cNvPr id="5123" name="Picture 3" descr="C:\Users\Owner\AppData\Local\Microsoft\Windows\Temporary Internet Files\Content.IE5\PR7Y4P25\MCj041274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668509" cy="29159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3789040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to snow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143000"/>
          </a:xfrm>
        </p:spPr>
        <p:txBody>
          <a:bodyPr/>
          <a:lstStyle/>
          <a:p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先</a:t>
            </a:r>
            <a:r>
              <a:rPr lang="en-US" altLang="zh-CN" sz="2800" dirty="0" smtClean="0">
                <a:ea typeface="DFKai-SB" pitchFamily="65" charset="-120"/>
              </a:rPr>
              <a:t>(</a:t>
            </a:r>
            <a:r>
              <a:rPr lang="en-US" altLang="zh-CN" sz="2800" dirty="0" err="1" smtClean="0">
                <a:ea typeface="DFKai-SB" pitchFamily="65" charset="-120"/>
              </a:rPr>
              <a:t>xiān</a:t>
            </a:r>
            <a:r>
              <a:rPr lang="en-US" altLang="zh-CN" sz="2800" dirty="0" smtClean="0">
                <a:ea typeface="DFKai-SB" pitchFamily="65" charset="-120"/>
              </a:rPr>
              <a:t>)</a:t>
            </a:r>
            <a:r>
              <a:rPr lang="en-US" altLang="zh-CN" sz="5400" dirty="0" smtClean="0">
                <a:latin typeface="DFKai-SB" pitchFamily="65" charset="-120"/>
                <a:ea typeface="DFKai-SB" pitchFamily="65" charset="-120"/>
              </a:rPr>
              <a:t>…</a:t>
            </a:r>
            <a:r>
              <a:rPr lang="zh-CN" altLang="en-US" sz="5400" dirty="0" smtClean="0">
                <a:latin typeface="DFKai-SB" pitchFamily="65" charset="-120"/>
                <a:ea typeface="DFKai-SB" pitchFamily="65" charset="-120"/>
              </a:rPr>
              <a:t>，再</a:t>
            </a:r>
            <a:r>
              <a:rPr lang="en-US" altLang="zh-CN" sz="3200" dirty="0" smtClean="0">
                <a:ea typeface="DFKai-SB" pitchFamily="65" charset="-120"/>
              </a:rPr>
              <a:t>(</a:t>
            </a:r>
            <a:r>
              <a:rPr lang="en-US" altLang="zh-CN" sz="3200" dirty="0" err="1" smtClean="0">
                <a:ea typeface="DFKai-SB" pitchFamily="65" charset="-120"/>
              </a:rPr>
              <a:t>zài</a:t>
            </a:r>
            <a:r>
              <a:rPr lang="en-US" altLang="zh-CN" sz="3200" dirty="0" smtClean="0">
                <a:ea typeface="DFKai-SB" pitchFamily="65" charset="-120"/>
              </a:rPr>
              <a:t>)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5400" dirty="0" smtClean="0">
                <a:latin typeface="DFKai-SB" pitchFamily="65" charset="-120"/>
                <a:ea typeface="DFKai-SB" pitchFamily="65" charset="-120"/>
              </a:rPr>
              <a:t>…,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然后</a:t>
            </a:r>
            <a:r>
              <a:rPr lang="en-US" altLang="zh-CN" sz="2800" dirty="0" smtClean="0">
                <a:ea typeface="DFKai-SB" pitchFamily="65" charset="-120"/>
              </a:rPr>
              <a:t>(</a:t>
            </a:r>
            <a:r>
              <a:rPr lang="en-US" altLang="zh-CN" sz="2800" dirty="0" err="1" smtClean="0">
                <a:ea typeface="DFKai-SB" pitchFamily="65" charset="-120"/>
              </a:rPr>
              <a:t>rán</a:t>
            </a:r>
            <a:r>
              <a:rPr lang="en-US" altLang="zh-CN" sz="2800" dirty="0" smtClean="0">
                <a:ea typeface="DFKai-SB" pitchFamily="65" charset="-120"/>
              </a:rPr>
              <a:t> </a:t>
            </a:r>
            <a:r>
              <a:rPr lang="en-US" altLang="zh-CN" sz="2800" dirty="0" err="1" smtClean="0">
                <a:ea typeface="DFKai-SB" pitchFamily="65" charset="-120"/>
              </a:rPr>
              <a:t>hòu</a:t>
            </a:r>
            <a:r>
              <a:rPr lang="en-US" altLang="zh-CN" sz="2800" dirty="0" smtClean="0">
                <a:ea typeface="DFKai-SB" pitchFamily="65" charset="-120"/>
              </a:rPr>
              <a:t>)</a:t>
            </a:r>
            <a:endParaRPr lang="en-US" sz="2800" dirty="0"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819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我先上网，再聊天，然后休息。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81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我先唱歌，再听音乐，然后跳舞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我喜欢先游泳，再打球，然后看电视。</a:t>
            </a:r>
            <a:endParaRPr lang="en-US" sz="4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295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First……..……., then</a:t>
            </a:r>
            <a:r>
              <a:rPr lang="en-US" sz="3200" smtClean="0"/>
              <a:t>…..……, then</a:t>
            </a:r>
            <a:r>
              <a:rPr lang="en-US" sz="3200" dirty="0" smtClean="0"/>
              <a:t>….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14908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下</a:t>
            </a:r>
            <a:r>
              <a:rPr lang="zh-CN" altLang="en-US" sz="48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小</a:t>
            </a:r>
            <a:r>
              <a:rPr lang="zh-CN" altLang="en-US" sz="7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雪</a:t>
            </a:r>
            <a:endParaRPr lang="en-US" sz="8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3933056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下</a:t>
            </a:r>
            <a:r>
              <a:rPr lang="zh-CN" altLang="en-US" sz="9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大</a:t>
            </a:r>
            <a:r>
              <a:rPr lang="zh-CN" altLang="en-US" sz="72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雪</a:t>
            </a:r>
            <a:endParaRPr lang="en-US" sz="7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6802" name="AutoShape 2" descr="data:image/jpeg;base64,/9j/4AAQSkZJRgABAQAAAQABAAD/2wBDAAkGBwgHBgkIBwgKCgkLDRYPDQwMDRsUFRAWIB0iIiAdHx8kKDQsJCYxJx8fLT0tMTU3Ojo6Iys/RD84QzQ5Ojf/2wBDAQoKCg0MDRoPDxo3JR8lNzc3Nzc3Nzc3Nzc3Nzc3Nzc3Nzc3Nzc3Nzc3Nzc3Nzc3Nzc3Nzc3Nzc3Nzc3Nzc3Nzf/wAARCACLALsDASIAAhEBAxEB/8QAHAAAAgMBAQEBAAAAAAAAAAAABAUCAwYBAAcI/8QAOBAAAgEDAwMDAgQEBQUBAQAAAQIDBBEhABIxBRNBIlFhFHEGMoGRI6Gx8BVCwdHhJFJicvGCkv/EABcBAQEBAQAAAAAAAAAAAAAAAAABAgP/xAAXEQEBAQEAAAAAAAAAAAAAAAAAEQES/9oADAMBAAIRAxEAPwAvptXHTdASaqgkE7u8qHAaMAldx4IHFuL8jGdEQdM6jFTRV9XUSUjNKqrTd0Wt+azeCxANwMDjOTqAp6YQ01JKBZ5BM8akszG9wmfURe18WsNF9V6jDJDHAsw7cZ7ihr3jbOb2vfn4zrqwXGFuomJahmLRBtkc0npUXO255FzZsfy1KnkpX6/2K+p7FXDDuSFXBjnucnd5tx+umNB1mlqHkjjq6COTYzGHdcbFFxzkkgZ99eqaSn6iknVUWjETIP48UKq1gD6S35j5FtAtkSc04llW0felk2ljlVU2AAJvcnWg/D9JFT9MpkqFYSxwIr7lG1sZvnnxpRTwULU7PXxyRIwRFj7n8SQsb+AQBgHm4GtQ7ztGKqGnUoo3MwcWsR+9/OiqAsaOjwySRFWuAim4t/QavgEfdBmZpXO5NsZ2nabWN7CxvnVDdUkjFnUNJcWRk3kAEgflvxquerSRfRG0gN7Ovoub8+/vqCyvH1ASQCJauJrEygtcA8kW9uLfbQLCm7a/SgI7pbvFtnPAC+/+2jI4KuSZ3/iIQFXatg1va/N88nS6qEUk8I+oeWVW2wvhlBIwT4ze/GqCO9NHBVr9CiU0MO2J4/S7Asb3UYUcHk3vxo6j6hU/RFG2g2O4smSVwCLXHti3jSCuqnpOnLQ9Kk21011i+nXbsQHLlj8HnybabDp70dPAxqO60i/xHLEkn3JHHPj+fOoIS11Sk8cxvJTjbuaaN4wh8kZtf7jTwvU1UrAMqoMrtuCVIuDuOL/pjSCtglakaKoLSU7qTxuIbgZUXGLDk650yQQRFJpjIhbcFZLlj4Fj+ng6QMnplmArYWinmgUkKrBUNz78g2HOL++h1FQjRQw0yEgElS5jOMix/KbZuPfQ72hk3xwxqHJspTaWa/N/Hz/voyESQiF5ZIItx/iCQBdo8i4Gb+x9zoFtY9TLMjTxvHLK59QT5N88C4sNNaHuU0kkUjpJ2zYqbKDe+Cwxxb9RoQ9Kji70kFTG0zMyw7pRZAeFY3sQLDHOrYqSJHjPdJlkf80TbzJ/4gXsPv8AGgJlqKaJC7d4D0oocH1HixIwOffXKF0NGzpKryAerFwc++u0csjozFPTGhtiwueCfnz+mpovdtHCqyCO5RmQNc8eL3OgIFXUdsC4FxvUWtu/51MRGWQzV7xHaSoK4uDxf+/GhOwErIUWMIpCnGAoAJN/2/noiohjjoAS4tJcqLnj5H9dQeeaKQiKCH0k2LWvf/XzfVMryb8MDgC4Px9tXuIloxJEoBlYLf499XrSUKKFkUyOOWFzfTVYPov4egliRlmVZRJ3SEmZWdgANxsbgkWFznUj0bpC1civQU61W3YzSRgqScBgTkcZ/XTClmM1uzEiySAxkiMXAuM28cnj40TO0ElSYo9q7Y7BIhtJyPzE51pkoHSelTXpqzp1FKu0osohXJ5FjbB9jfWX6M1R09OuUoq5Wp4w8MEbjcqgscL/AH/U63U9Pak2bi6hwVjOVItYm5+R/PSamSCnarnh6R2i5PcZm3BzfNh4H+/zoO/hMzxCkjqKKCUEEsXTcUGdpA/7r8k8W+damKF3psRoksZwHkP8TxYAfp++lFFWBaV5Vp4klMqr3Y5Wbt+38/kaP6f1BhKruVECm8tkbcTe1zyTkfbONFSho2WCR9w7n5NtipRj73GRyce+qepJHa5cd4sQtjz4v/8APA0YOofWr3RJC7hhvshBK+LG/wA50u60HihirgKeWXeJFiazdvyDbz8X976gYVqmjpe9MWZ39N0Q+nGLLzf5+dY2TqsNCZKWCGfqXVe4IgwZURMD0qPzYFrm3J1oOu17Q9BaoMkIjjqBtaONjtIbyRybrwM6y/Rul1lf+IYeox0UawybmCINiFiRew3X5a9/56qHtJHX9OpVNZ06Eu1pJHp5/wCI1/ggX+1/0zp/03qlJUUzKjyqL9tUmSzKTm3q5xqjp5DPKwivDvABDAEDPk/IP6W1OroaGtpQk8DyRdwEAm4XwG+/yM6iilUQK9HMFA7dldB59ycf2NCQU8qzRme8kSIHSOyly3uD4xfj31VFLUdGcR1hatpb3SVgGkiBwFZeWHsRn3vzrQo8U1OoeJAfyqhQG1gRj/nUGfmQiKQrTrEN7q3ru4xls2GOfGb67PLHFSwpTSmOmmUursS7MQLc3yf99CR1NRJ9HSUrf9Ssu+VpGVCQLkgAe/F76tlWnlYF642p3sVCG9vAVeL5vuH31RRJQySywNB1AJHG69yNowQ5wGscAY488ahT9yFnFMsqLKLXWMEk5Fr+3n5uP15VxB5YX+nmj7iBSImIKuBYZBvkCx/u1vUFWqZYqaSSomTMqFygWRQBYEfce9wP2ouplZ5BCiMFRANyMSpYDPP5Rk3Hxo/p1VtiCEuJSCrEn0vnB+2ltPJNWyH6aJIad1vj0EMvObYN9330U++QxLGqtMq3JlcergccjHvqBwjLJOUL3LA3aw2kYxnOl/aeaFpJXZd2BstYXJvb/bXBJJBMolAQ7bmInIXxc+x1It3Ked4Vk3OzBkNhuINsewvc6QEQ03djXtSM+z0owtwPJzfRrUs0bFQWax/NYm+gumginRFjDborsncGALD740WvUNihbXtj82pq4yNCr0Kw1TBpA8JJjkvuY3FiCDcHH7aAhqkM8601RBLEgDyTxKylh4GQSw5wD++i6qCtaI1M1Ubqt3WQbkZRawIx/LVlBVRiCSKCjhqH2bmlEm05uTbH9fGtMpLNLKA3clMbqG3A7txFvUfPjF/011ZP+kqZWSNXcK0hmiAMag3JIJsbjPjQsdTUGu7ki0/08rgqgb8httABPH/cfkfOlHReqdRqoOpQVkVOrKsnalhAvIFYrY84uP8AjQOekymWmV4BStCSCQ0DgEYIO0txwc/tpxC8wO+O2Ls1wpSX72yBc3/30n6IJUp6YmUSTSKl4o49qw2BvfGRxj4OtR0+kZ5O45DqzEbr2v59J5t4zopM9I1XKFghiTcAWk7rMb3+fjAHznSzrKrTQSfUyvVIV9Bb0yE8EK3O3039wL+Na7ub51W8aCMbC5A/p4+/xpN1OH6qkmmhQP2iJI952klSTYckXAI//WoFH4t6e83Q6Wmo1ndJZw0kKyFlUE7i3Hgj286tp6T6Xr8bS3U09DtjCqTYsQMePf8Anpf+Mep1FN1fo4oy3ZMhqUjlYAsoXaT7G4PjyPvp5W9SMdfTUy0svemjL99yREqAi5PuRfFs51UNq6ER0kUUCoMdq20k+NufjRUELinRCQpYbmBuL2HH8xpHQz1gkhPUSoLkyRAqVQHkDJz+/wCmnAqXiqTJKpjULYRy4NhnP7fsNTVETjZFG7Yk3gszG4C+2fNuPONB9W6VDLSmTpV6WovvLQqdkjed6cH786OkqI6imd4JlMVuUzY21VGWcbYmZnZDZ1ABOBe19QZZQjVkEscvYliINRTgZBI4DWswBOo9SWpSMzdMkCkFAY3SwYWN2BOBiwwfGvfiCiaefcjzCGpi7M2wEFWGY2uvm99KOhdf/wCgip+sPJVxbiMktIjpxtK838g/OtDaq0/+HtFJcVDxjZKTbb9jpNTQNSSwVHadoN+w9y1geRjm35h5vcac0UsUx3wHu05j7iFmFnG3keLaW1DmGmW8sbTSD0ESXF93gA2sMfOBoGUyp3I+2qErckBNquTzcffz8aoopWCyIFcOretGXIPODwRjnQUc+5p55JWdnbbd1IythYAe3+pxoyIzMoqZZDsa6HixBwMe97ePfQH7IqiSWSQlbhSbsTke2fNtVsYRTSQdgNEUdx2/zE2OT76knfjkSNnQDhdoB9N/N/e/xx86aQLax2sZTchycX4Nv01Aj6XT1EXTo2RVeoeFVWwOR8fz0QJGQBQ0OB5iBI/W2dNqmNBCRhGUABUOef686RtFVqxCMQo4HbBsP11nQkqhPTUSAS/xJhcAtbb5Av5x7alTVIjArZJ+4TFsVwtwCVsq28/pk6Wderu7AyKE7iSDdD3Ce0pGQALfmP7W06pxu7M+3uyIti3Ave2BwDkD9PvraFVa0gjWZYFhiLAbH3M1x5YAi3nQ/wCFGjrq/qX1kLx1A2xNNOSTtUYUKBgWIt5tbTrr1I/aJo4oTUdwKkJlsLEXuM2AGc/fWM/DNS8PWKpW7EcLySoNj3e4IPqHgWNgccaDf/hzaYYHCyd5FIMiE2Ck2AseLgH5xbT8rvaSKr2tEbFU8C/OB7DWN/Dc0PS6JWetjcTb3ba+65BOPv8AHzp79ZLLIqo5bZe7qbDafbPObHU3FXTLHSK8qNHsNlK7bWF8Y98k6XS1kkdPHWwWFt4VixLWLYuDx4+NMJoYRuLWcEbBISTc/b/jWfq4hNBWQuX339ICc25bBsOffTEZ+op+mTdQhhq5vqqlKWZEhRDaBiyspa9sAYFvf40V+G5JRW9SlLuSZwFYuCgXZkgcbjj9jo2duk03UVp4gIqlrfUKZAxiO0WJub5AvYX5GlVBXVU0UtN2o44xJuCowb1E2Btxwf8A7qjSdSkgNKezJO4UoxWUDewvjaOODydU0VTDPeVUcMEsrMfVtBIA59rfGhoKpJ2SJIpdw2pJsBBks3AB4OiKejU1IggkRiFBcL+VTf8ALf4xc6KMoaOOpRpGVe9YjcDta/k3FsffRM9LGEtvZSAAZFkZSPbQkapBEfp2RZEFn3OCGsc28ebfpoxbSQKzyol1DWZgbm+MC58aBd+Iaj/DqCR5KqaWGns5qEHqJBsbrgWtjd/K2sp1+OXp9RQ18MJfuwgESKCAzWJNjgMb8/OtrWRmqpZKcTlpXASOy3s9x4ItYayfVI56/wDDsX1fbjFJMIZBcKoBtgKB/wCIJx40Q+k2dPqxTxsWiluZKdl25t+bJ9Buc+/3udQooK590j0VMlSYgqhnJCi/uAR4vcn2xob8PUkM0R6tNUiWSTcu2RNpjjBNr584P6gadGAtJ2Y2MdKVDiVhu33vZTk2t4++ilUlWGkiPUaaQSyyeopdlBOOd2P1GmdLU0zGaPtVQjWQxus5AaN84t83x5z86Ojp0WOKJER1aQlioLWHBx749vOltWsyTvIW3C17qPW/wb8jjByPBGgY9PaNmqO4qxkXYrI24Efr+h/bR1HJUTQBe+AZFwpAwP8ATjSwzKYRN2AVaIsWuQFsMA383vz5Oi6B0idJC6qrXEZfAYf6G+BnU0SEi00hn2I6jFr3yPJ+dGrXnaCVkW4vbZf/AE0qSlqO7V9qQbJrMi35FrEcc/Ool6yD+HT1MhjUCx3Aff8AnqbgyE9MiyxyusYqEHa2rHtYgHcCSTk309idQtKwnhCObNvY/wAM85x7Y/TQ8q0MLStHUzLC0e7c6kuthmxvi514RRmD1AMQqgKV8+SxJ55z7X1pAtU5ro7xwTM0bXYBbKORvuSLccaAHTYUqRNH1GOQhQf4kQUwki+0m/kqc2z/AFuqaahncVFZUzLDO2w06S3aRwDb0D/IMHJzq6tmqlp0jpooIl2JJLLK6xqkYvhb5Jvc4F+PfAd+llpy7yok0EkqySyRyK91LZ22GSfjI5056Gy1qtKgn7QYIqm1wTck8g6xP4kq4IZokgDTF19EkbFNrXsFuRe+R8a1PTZhTUCmaKRF3FIpBcMNpzn2/XNtNDXq0RUtEHMjXAVQMlr/AN8DSfqC9iWWIzGSRNwUxpuUsB+U++R7HTGSomqJVdVMqB1uqvtNvYE++bnSHq5SCkqpxC67JVFKWbghhZgQMnJGDk6gT9Q6dFBWdUrVu7pCEkcxG3cH5iG4OcY4tq3olVV/TCriQQTTKCqRLZFS/wDlHgWVf10tScw/hypqYyZKh5t7KEIG/dnB+cm/N9aiguOnGaoq2arNOJWYxr+fcLkWFrZvfH8tUEBfqQPo0MTC15pJTdSeWLfN9XU6NTGaGXtpKCiEIwOTa5x+/wA30K7iVXozULDBdiHJFzYGx99QWWpqpg04InbyE2sbAc2xxbOinJ9DbKh1ZdoZWDWAGu9zeAhsU2kXb03AvYDyfGgOm1zfVAyZX1AKADYWsbX4OpbJpatWMuyFfA86ItaoljCsItpDHcLWPtg/3+mknXI2qp0cQyRG5naTtxqixoNrHax9TXJJ/TWg2BaXsoiSuTdpHF2jUG5z/f76yf446bFK8E7nfNIpjgSI/mIIuxH/AG82Asb6BwA0/S2p+lyCaFyqieQ7V+CQDc2AsBx5PjTDplN2q6QqgGymRFJkO02JN7W59Rz5uPbQ34UgWoo4itLd2jG9cbQQOQoFwPj40/EMsR749TMq7WBBv7f/AA6CUW5YlciRGAP5M35N/HvqusqICvbETDN7OoDDxa+beNXULsDLJMwWrKcsmR55986omo2NSzOyEsLhgbC3z99RS2eeJ+oFpQV/hxgRyzeNxF/gHObaIio50kkLySS+sKtP3D6SCfynx/d9By0EU3UWhlRmgEaoXBFlc322uRuyL2+PnT2OmV4Ukx3EOzci44ODbVHhUo1PEskbI+e4WdcZNjf2xa+poGK3Cva5teVVxf2OdBGgglqEcU951GwNwLXub/f/AE8eTpmgEhDOARYW74NvjjWdMZSvhp1gaGCeWcGG1lAF3sbrnxwP31fWypTHtTPDFLMFVWgff2VI2tnzfOPk++krzg05WU+uQDFuRm5ve/t++pvUQVC3jiaFCEICWKbrH038AkYF/fWkFUTyVPVitUEijp47I21d7k55APta9xpb+NelnqpoB0+KONjLgSEEbQDuJfwMXzYfy1P8NpNBTyTTxgPUSFzZxdhew+33PtqX4oaprKOywWVWCmO+0oAb85F83uQb4voKHg+ppulCSNFhmkWLe527W27gSeeVHA/rrRTuJKWnnnJeaNO0FD2UgewPB+NZ2jlhlhH+KGaonjJdXEgI7puFYsPGb3/lpxRrSwUPcSVmrA11uC0YG7g2sePnQeNTKixRtT9vcSrzG9sngf8AGh+tNNTwVFOti8ZZomkYLssCbrc/bGmEkstRFSu0CojMVZnuUVjywz4wBz86RVLmr6jKZjTzxU5aSTae0m0Ai9jnHNh7aATrkNTUz9PoZqsxyV9mnlmXtojEcG3jAt82+Toykp4WMgmqS5gCIqiYerIBUWPAza19UdRRqgQ1q09SKdVkilqZEDpe3p2+xHBP30P0ukNLPB9eJTCJd83avvC3H7eP3voGFciS18VOLlFJj2hNpsCbYxcnPOdGdDm3zRSNVlST6HaQsxANvUclcD720FSPUz1y/TWjdXIiJUHZYX3N7/mJPxphJQzyIXpGE6RyPudFVV23J3ADPm/wLaAyf6CMyKJz9QshI2qNhBtxexGrqORqpyKYkuqnKqMfJJ4HP76BFFGGbvNsk5ZTix50bBTdsXCBR/3W9/jQF3m7axy1BJKsEjsp33Obn7i9z7aQVnYaip6141EsMh2YAY2BBFzwOb/bTCWdO9P24XZDHazHKW84/vOgKmSaOnjno0EYSYWZpBGoJ/MST5tnRTXoFZJUUrNI6BgbAIubW84Gne9oSJELkKb+tsjjnxpd02aCno2SIPiMEMikjd7H2AGpPUlYAZQACS1t+ZOBx7fOgMWRgzSSSK7W3FUe4J8XB8aG6hMjhBaTcCLtusuRj2tbQ6PdXKIQSCSsa3Jz4Gqp6opEbLJI7ZJLXCCxxxzoI1E0cFcC5DxRxmW9t5VgfF//AG4HFr6JhrJYFhlijIvuXexwx44HFhpT1qSoo0pO3TpK1Q4ic2NlJF/scDjxnU96x1CLC1QqspAR1GLDJJHGeNEHdQrlp4FIh7iOVe8jFSTexb+v7amJVIv3Y/1nX/fSyoX6simnktvurM98C3OPvoGPpcNbGs4qSoYWsE9sX582vopd3KenJUxK5IyQxbZ8+BjPPvqEk0wjtGVqFfIBIKsPkcHz/PU6CphWNXQmOpWTcrEkEjxZbXJ0PE8cPV4KKWKWRpmEssSqQyqfUzhVG44ucWvz51UaCDudVDTSxpHKkQusd0T0gYx9uPnXK5Q0Kr1CWGbuybmLsWMf/ljIJPAuToWWR5o2dUX1kGn3EqSNxUqngm5F75wdDdWgkXo9ZIK1aeSAlCbMe2LXLnnFxbzqDtWtJH1CRqSOGJnVTKm5r3Ptc5HkHn76P6dWGaWBoJSpQFlkf1MCBce9841jOnT1jQkdTniaSeFxaZgZIO2TsVha6XPA4Nuba0f4blrKjpkE8izMGQM6qm4AbbA/a58+/Ggey1DNI8lXPCu+M7yBkAC4FsC/A9+cazkFRHBXg1FHHPYKxaUW7cga5FrZWwH7n9WNTVp/h9X3UfukbQxUei18X5HjjNtL2MdH0l5JlLR3/IBZyR7ePHN9ALQz1dX1OtqqiRZ46qVkSFmO0ceooCPJFtMeq131FHGZIZkrI0VKl6pwxJHA22xa/wB+POhOgyTtFHXVEQbJZY2FiVGFRreQLDm+iaWiSeGfsQSU7NcLH3Nw3nJOfBPjngaA2j6bUUtaIYGMjdtZIjCbl1PkX+Lf0+7NnETJD9F2iuE3/mUY5Ohem0QpZIIa2RQVUB2bO25tYE82xprRQU8fbvA109JZmy9ifP20BrwF1aRmVmlN3C+ovgW/fV0rTsCzAmIWLxqNu22BzxqiaWJJt8CNCiG6qGvbXRUySoXZSxUhd2Dj5/W+il9fRxtDdURmDC9zc3ze3xnSqtoQVgi7MiOZw+8X9QObge3ptj21ptlmDqCAzA4zYW5z9tL+p0E9dRbIpXR40YROi3Ia5tf9/wCZ0DGnI9LxLsZYgpaQAAgG2B/v7aIghDh1VbvtUByb8aAoIHWKCOVW7kaCNmY82+Pfk6Zd3a7Biyui7fSLnnjQSjiHILAW5IIv+x1xwHsrEqp8qPGf3zqtJFjcuWaXJUo2Bkc+39jXpUYwq53KAbZ8aDO9co2qOqdLmaRY0pS0oD3BYXG7b8/JxpsEBVmZglhYWsL/APOkX4sepg7TxGZjIQyuG3RuFwUtyDk60kFOKqn7+zaigEi/pAtxk86IGkiErtHTyX2qxBcAXsNZV6w0cskBjPpkYj1Hgkkf11rJI5TA21Mk2A84t4/XSOq6ak87SHlrXufjRWSqurVAqxJHeqC7WDyDY5IAsSBccjH6alNeAQ1oerZHAKylRMBIbFkFjuBF7G2NCGiTqMLx/U7aSEhntEQyByASb2vwMfHGuJBHDUlRJKgjdkSOdCgjA8kk4J+baqNP0mVaungValUhiBQdydpGDg3Y7CLgktwR+p1yoo/q4pZKsSNSNGz1zxMfNz//AFbd4/bGlkcM1BUwV8cO5JY2jlkCXslz6r+Bgi/uQNaPqVBLF0ifqFPuQGnkJVDlwVxYebj41B856VQz1PTqitqLQ0UscjQOWBlksxAGcnzckc/HL/8ADNVOvTqMBnCFNqndyoUi5HGqOl9fpem0i0zUNODSkKwinMtyfUC0hzuUn8qgC9wTi2jfwz1Gnq+pUqT07dqNyJA53C9n5H3zji37AT1mVYdlPQ7ppHKqodc+oeoi3+a5IB50F+LupPT9Plh6gNwncloIztKkknaDyMk/J1oeqGXqFUJY6Q0kUGFdksxv5v8ANtKupTNPUUqmYyNEVjC9s/kJuxPucj386AnojvU0kMjxtGFZd8XbAYuCbWAAvjONE180HSPpKhGYVAYuY1js4N8Df5vyLWtplBS/TwGUOtSkamxRQrIFIuwBzc84z8nXKChDVsdVVUkTpT7O2sgD3diWYkYFwCCAR5za2gnT0rCdZiiqrvfd3CxJ5JPAAyPGdNbJKAoj9d2Dv73Nxpn06Cjnqqh5VR9r7Y12hVwBf/2zi/xpiUog4/hxkjyEyT7alWM1LGxTtX2owG4e5GbnU6GAJA52xtuBK7wcG3I/XWn7FJIPXTx5HBUEgasjiplHogRfA9I1KRmBGRIktlTYbGO59YNh/wAnS38T/iLqHRTRRwA0tMu5Z6iZLRkldwW5HP8Aqba3myHdu7SbvfaNV1tLSV9O1NW08c8DWvHIgZTbPB1OiEdPQu0KyRwF0dcFhk/exvqaUdQsRBgI25BC5J0+SOJBZEUD211gp4JH2NtLqxmKinqWG7sOHb8zBGBB4vnHzqpo3SImYOQWyzk2DHyda0La3qbHzru1fOQebjTrSPm9Z0WHq1ZFPLOU7Uq3COwXaDfj2N9M6grCy00W+Q7wE5AsPFvnWuajpWYHsrdcggcaqfptEb74UJLbifc5z/PV6SMrLvq3aab+G7HOLXv4HxogdKBAP08mRrS/SUw22jT0YXF7DQb9GSRi8lbV7mNzaQj+Q1Ksfn6J2MK06U0UcqwmPdCzAs24Fna/Nxiw++dNaGnkdJZZTPVojLvLybn3MR7m7cH3PHGnMfTKSN3RI2C347je/wB9S/w2kSrZ1iIbYrX3tz++tVlOv6U0XTq1rtSzKAsaodqAgXKsoxYm1zbknzoKbrccv4PkgkffEsUjb4MOAFIUBuM3NjngYznRLSQh5xtNnszAuckqbnn4GsrH0yln6HOsqSMsW2FB3XAVATZQL8aUYHpaLLGZIXZ2clTE4P8ADUWCnfgMT5wLa+h9EpqyklkmrZYe9G2+Tt22OwQoALAAAXAvb5JuchUHSaKORTHEUJOdkjC/7HjT78PQJC0rxtJuWbBaVm8A+T7gftq0VUs1dSundqxJu3kIUsI73v6ibNceRxq3pPZl6lT1MdRNeMkOjoDG5v6dlzke5At84N3fUoo0ookWNNop1f8AKMsTkn3OhfwzGtaK6aqvJKoWzEkEWe44+QNShvLP/h0M7usdrXcyuQTgALc+CT8W+M2hAIKqWnhpa6Htjc8oEiksTeyC/mxNz8efA1dmjmiJPbl9Lj3Fx+2q46OBenQBVYdyePed7XbI830of0kG31KlwtwgJO4fPz8DxomEy3TeGOw3FyBknzb/AE0W0ahYiAblbk3Oc65sUWIGb351KsSjxPvD7mItcCwv9tE98kWAv7HUZUW17AZtjXVUWAt41mql3T/lONdD5514qL3trwAOlHmZhYe2ud0/OrGUbuPGuoq+2girlr7Lm+vFm12wDWGBbXCoB0qvFz41w/mF9SAsbjXQB7aVESxJxjXN7++rUUE5GuMoDHGlV//Z"/>
          <p:cNvSpPr>
            <a:spLocks noChangeAspect="1" noChangeArrowheads="1"/>
          </p:cNvSpPr>
          <p:nvPr/>
        </p:nvSpPr>
        <p:spPr bwMode="auto">
          <a:xfrm>
            <a:off x="63500" y="-606425"/>
            <a:ext cx="167640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4" name="AutoShape 4" descr="data:image/jpeg;base64,/9j/4AAQSkZJRgABAQAAAQABAAD/2wBDAAkGBwgHBgkIBwgKCgkLDRYPDQwMDRsUFRAWIB0iIiAdHx8kKDQsJCYxJx8fLT0tMTU3Ojo6Iys/RD84QzQ5Ojf/2wBDAQoKCg0MDRoPDxo3JR8lNzc3Nzc3Nzc3Nzc3Nzc3Nzc3Nzc3Nzc3Nzc3Nzc3Nzc3Nzc3Nzc3Nzc3Nzc3Nzc3Nzf/wAARCACLALsDASIAAhEBAxEB/8QAHAAAAgMBAQEBAAAAAAAAAAAABAUCAwYBAAcI/8QAOBAAAgEDAwMDAgQEBQUBAQAAAQIDBBEhABIxBRNBIlFhFHEGMoGRI6Gx8BVCwdHhJFJicvGCkv/EABcBAQEBAQAAAAAAAAAAAAAAAAABAgP/xAAXEQEBAQEAAAAAAAAAAAAAAAAAEQES/9oADAMBAAIRAxEAPwAvptXHTdASaqgkE7u8qHAaMAldx4IHFuL8jGdEQdM6jFTRV9XUSUjNKqrTd0Wt+azeCxANwMDjOTqAp6YQ01JKBZ5BM8akszG9wmfURe18WsNF9V6jDJDHAsw7cZ7ihr3jbOb2vfn4zrqwXGFuomJahmLRBtkc0npUXO255FzZsfy1KnkpX6/2K+p7FXDDuSFXBjnucnd5tx+umNB1mlqHkjjq6COTYzGHdcbFFxzkkgZ99eqaSn6iknVUWjETIP48UKq1gD6S35j5FtAtkSc04llW0felk2ljlVU2AAJvcnWg/D9JFT9MpkqFYSxwIr7lG1sZvnnxpRTwULU7PXxyRIwRFj7n8SQsb+AQBgHm4GtQ7ztGKqGnUoo3MwcWsR+9/OiqAsaOjwySRFWuAim4t/QavgEfdBmZpXO5NsZ2nabWN7CxvnVDdUkjFnUNJcWRk3kAEgflvxquerSRfRG0gN7Ovoub8+/vqCyvH1ASQCJauJrEygtcA8kW9uLfbQLCm7a/SgI7pbvFtnPAC+/+2jI4KuSZ3/iIQFXatg1va/N88nS6qEUk8I+oeWVW2wvhlBIwT4ze/GqCO9NHBVr9CiU0MO2J4/S7Asb3UYUcHk3vxo6j6hU/RFG2g2O4smSVwCLXHti3jSCuqnpOnLQ9Kk21011i+nXbsQHLlj8HnybabDp70dPAxqO60i/xHLEkn3JHHPj+fOoIS11Sk8cxvJTjbuaaN4wh8kZtf7jTwvU1UrAMqoMrtuCVIuDuOL/pjSCtglakaKoLSU7qTxuIbgZUXGLDk650yQQRFJpjIhbcFZLlj4Fj+ng6QMnplmArYWinmgUkKrBUNz78g2HOL++h1FQjRQw0yEgElS5jOMix/KbZuPfQ72hk3xwxqHJspTaWa/N/Hz/voyESQiF5ZIItx/iCQBdo8i4Gb+x9zoFtY9TLMjTxvHLK59QT5N88C4sNNaHuU0kkUjpJ2zYqbKDe+Cwxxb9RoQ9Kji70kFTG0zMyw7pRZAeFY3sQLDHOrYqSJHjPdJlkf80TbzJ/4gXsPv8AGgJlqKaJC7d4D0oocH1HixIwOffXKF0NGzpKryAerFwc++u0csjozFPTGhtiwueCfnz+mpovdtHCqyCO5RmQNc8eL3OgIFXUdsC4FxvUWtu/51MRGWQzV7xHaSoK4uDxf+/GhOwErIUWMIpCnGAoAJN/2/noiohjjoAS4tJcqLnj5H9dQeeaKQiKCH0k2LWvf/XzfVMryb8MDgC4Px9tXuIloxJEoBlYLf499XrSUKKFkUyOOWFzfTVYPov4egliRlmVZRJ3SEmZWdgANxsbgkWFznUj0bpC1civQU61W3YzSRgqScBgTkcZ/XTClmM1uzEiySAxkiMXAuM28cnj40TO0ElSYo9q7Y7BIhtJyPzE51pkoHSelTXpqzp1FKu0osohXJ5FjbB9jfWX6M1R09OuUoq5Wp4w8MEbjcqgscL/AH/U63U9Pak2bi6hwVjOVItYm5+R/PSamSCnarnh6R2i5PcZm3BzfNh4H+/zoO/hMzxCkjqKKCUEEsXTcUGdpA/7r8k8W+damKF3psRoksZwHkP8TxYAfp++lFFWBaV5Vp4klMqr3Y5Wbt+38/kaP6f1BhKruVECm8tkbcTe1zyTkfbONFSho2WCR9w7n5NtipRj73GRyce+qepJHa5cd4sQtjz4v/8APA0YOofWr3RJC7hhvshBK+LG/wA50u60HihirgKeWXeJFiazdvyDbz8X976gYVqmjpe9MWZ39N0Q+nGLLzf5+dY2TqsNCZKWCGfqXVe4IgwZURMD0qPzYFrm3J1oOu17Q9BaoMkIjjqBtaONjtIbyRybrwM6y/Rul1lf+IYeox0UawybmCINiFiRew3X5a9/56qHtJHX9OpVNZ06Eu1pJHp5/wCI1/ggX+1/0zp/03qlJUUzKjyqL9tUmSzKTm3q5xqjp5DPKwivDvABDAEDPk/IP6W1OroaGtpQk8DyRdwEAm4XwG+/yM6iilUQK9HMFA7dldB59ycf2NCQU8qzRme8kSIHSOyly3uD4xfj31VFLUdGcR1hatpb3SVgGkiBwFZeWHsRn3vzrQo8U1OoeJAfyqhQG1gRj/nUGfmQiKQrTrEN7q3ru4xls2GOfGb67PLHFSwpTSmOmmUursS7MQLc3yf99CR1NRJ9HSUrf9Ssu+VpGVCQLkgAe/F76tlWnlYF642p3sVCG9vAVeL5vuH31RRJQySywNB1AJHG69yNowQ5wGscAY488ahT9yFnFMsqLKLXWMEk5Fr+3n5uP15VxB5YX+nmj7iBSImIKuBYZBvkCx/u1vUFWqZYqaSSomTMqFygWRQBYEfce9wP2ouplZ5BCiMFRANyMSpYDPP5Rk3Hxo/p1VtiCEuJSCrEn0vnB+2ltPJNWyH6aJIad1vj0EMvObYN9330U++QxLGqtMq3JlcergccjHvqBwjLJOUL3LA3aw2kYxnOl/aeaFpJXZd2BstYXJvb/bXBJJBMolAQ7bmInIXxc+x1It3Ked4Vk3OzBkNhuINsewvc6QEQ03djXtSM+z0owtwPJzfRrUs0bFQWax/NYm+gumginRFjDborsncGALD740WvUNihbXtj82pq4yNCr0Kw1TBpA8JJjkvuY3FiCDcHH7aAhqkM8601RBLEgDyTxKylh4GQSw5wD++i6qCtaI1M1Ubqt3WQbkZRawIx/LVlBVRiCSKCjhqH2bmlEm05uTbH9fGtMpLNLKA3clMbqG3A7txFvUfPjF/011ZP+kqZWSNXcK0hmiAMag3JIJsbjPjQsdTUGu7ki0/08rgqgb8httABPH/cfkfOlHReqdRqoOpQVkVOrKsnalhAvIFYrY84uP8AjQOekymWmV4BStCSCQ0DgEYIO0txwc/tpxC8wO+O2Ls1wpSX72yBc3/30n6IJUp6YmUSTSKl4o49qw2BvfGRxj4OtR0+kZ5O45DqzEbr2v59J5t4zopM9I1XKFghiTcAWk7rMb3+fjAHznSzrKrTQSfUyvVIV9Bb0yE8EK3O3039wL+Na7ub51W8aCMbC5A/p4+/xpN1OH6qkmmhQP2iJI952klSTYckXAI//WoFH4t6e83Q6Wmo1ndJZw0kKyFlUE7i3Hgj286tp6T6Xr8bS3U09DtjCqTYsQMePf8Anpf+Mep1FN1fo4oy3ZMhqUjlYAsoXaT7G4PjyPvp5W9SMdfTUy0svemjL99yREqAi5PuRfFs51UNq6ER0kUUCoMdq20k+NufjRUELinRCQpYbmBuL2HH8xpHQz1gkhPUSoLkyRAqVQHkDJz+/wCmnAqXiqTJKpjULYRy4NhnP7fsNTVETjZFG7Yk3gszG4C+2fNuPONB9W6VDLSmTpV6WovvLQqdkjed6cH786OkqI6imd4JlMVuUzY21VGWcbYmZnZDZ1ABOBe19QZZQjVkEscvYliINRTgZBI4DWswBOo9SWpSMzdMkCkFAY3SwYWN2BOBiwwfGvfiCiaefcjzCGpi7M2wEFWGY2uvm99KOhdf/wCgip+sPJVxbiMktIjpxtK838g/OtDaq0/+HtFJcVDxjZKTbb9jpNTQNSSwVHadoN+w9y1geRjm35h5vcac0UsUx3wHu05j7iFmFnG3keLaW1DmGmW8sbTSD0ESXF93gA2sMfOBoGUyp3I+2qErckBNquTzcffz8aoopWCyIFcOretGXIPODwRjnQUc+5p55JWdnbbd1IythYAe3+pxoyIzMoqZZDsa6HixBwMe97ePfQH7IqiSWSQlbhSbsTke2fNtVsYRTSQdgNEUdx2/zE2OT76knfjkSNnQDhdoB9N/N/e/xx86aQLax2sZTchycX4Nv01Aj6XT1EXTo2RVeoeFVWwOR8fz0QJGQBQ0OB5iBI/W2dNqmNBCRhGUABUOef686RtFVqxCMQo4HbBsP11nQkqhPTUSAS/xJhcAtbb5Av5x7alTVIjArZJ+4TFsVwtwCVsq28/pk6Wderu7AyKE7iSDdD3Ce0pGQALfmP7W06pxu7M+3uyIti3Ave2BwDkD9PvraFVa0gjWZYFhiLAbH3M1x5YAi3nQ/wCFGjrq/qX1kLx1A2xNNOSTtUYUKBgWIt5tbTrr1I/aJo4oTUdwKkJlsLEXuM2AGc/fWM/DNS8PWKpW7EcLySoNj3e4IPqHgWNgccaDf/hzaYYHCyd5FIMiE2Ck2AseLgH5xbT8rvaSKr2tEbFU8C/OB7DWN/Dc0PS6JWetjcTb3ba+65BOPv8AHzp79ZLLIqo5bZe7qbDafbPObHU3FXTLHSK8qNHsNlK7bWF8Y98k6XS1kkdPHWwWFt4VixLWLYuDx4+NMJoYRuLWcEbBISTc/b/jWfq4hNBWQuX339ICc25bBsOffTEZ+op+mTdQhhq5vqqlKWZEhRDaBiyspa9sAYFvf40V+G5JRW9SlLuSZwFYuCgXZkgcbjj9jo2duk03UVp4gIqlrfUKZAxiO0WJub5AvYX5GlVBXVU0UtN2o44xJuCowb1E2Btxwf8A7qjSdSkgNKezJO4UoxWUDewvjaOODydU0VTDPeVUcMEsrMfVtBIA59rfGhoKpJ2SJIpdw2pJsBBks3AB4OiKejU1IggkRiFBcL+VTf8ALf4xc6KMoaOOpRpGVe9YjcDta/k3FsffRM9LGEtvZSAAZFkZSPbQkapBEfp2RZEFn3OCGsc28ebfpoxbSQKzyol1DWZgbm+MC58aBd+Iaj/DqCR5KqaWGns5qEHqJBsbrgWtjd/K2sp1+OXp9RQ18MJfuwgESKCAzWJNjgMb8/OtrWRmqpZKcTlpXASOy3s9x4ItYayfVI56/wDDsX1fbjFJMIZBcKoBtgKB/wCIJx40Q+k2dPqxTxsWiluZKdl25t+bJ9Buc+/3udQooK590j0VMlSYgqhnJCi/uAR4vcn2xob8PUkM0R6tNUiWSTcu2RNpjjBNr584P6gadGAtJ2Y2MdKVDiVhu33vZTk2t4++ilUlWGkiPUaaQSyyeopdlBOOd2P1GmdLU0zGaPtVQjWQxus5AaN84t83x5z86Ojp0WOKJER1aQlioLWHBx749vOltWsyTvIW3C17qPW/wb8jjByPBGgY9PaNmqO4qxkXYrI24Efr+h/bR1HJUTQBe+AZFwpAwP8ATjSwzKYRN2AVaIsWuQFsMA383vz5Oi6B0idJC6qrXEZfAYf6G+BnU0SEi00hn2I6jFr3yPJ+dGrXnaCVkW4vbZf/AE0qSlqO7V9qQbJrMi35FrEcc/Ool6yD+HT1MhjUCx3Aff8AnqbgyE9MiyxyusYqEHa2rHtYgHcCSTk309idQtKwnhCObNvY/wAM85x7Y/TQ8q0MLStHUzLC0e7c6kuthmxvi514RRmD1AMQqgKV8+SxJ55z7X1pAtU5ro7xwTM0bXYBbKORvuSLccaAHTYUqRNH1GOQhQf4kQUwki+0m/kqc2z/AFuqaahncVFZUzLDO2w06S3aRwDb0D/IMHJzq6tmqlp0jpooIl2JJLLK6xqkYvhb5Jvc4F+PfAd+llpy7yok0EkqySyRyK91LZ22GSfjI5056Gy1qtKgn7QYIqm1wTck8g6xP4kq4IZokgDTF19EkbFNrXsFuRe+R8a1PTZhTUCmaKRF3FIpBcMNpzn2/XNtNDXq0RUtEHMjXAVQMlr/AN8DSfqC9iWWIzGSRNwUxpuUsB+U++R7HTGSomqJVdVMqB1uqvtNvYE++bnSHq5SCkqpxC67JVFKWbghhZgQMnJGDk6gT9Q6dFBWdUrVu7pCEkcxG3cH5iG4OcY4tq3olVV/TCriQQTTKCqRLZFS/wDlHgWVf10tScw/hypqYyZKh5t7KEIG/dnB+cm/N9aiguOnGaoq2arNOJWYxr+fcLkWFrZvfH8tUEBfqQPo0MTC15pJTdSeWLfN9XU6NTGaGXtpKCiEIwOTa5x+/wA30K7iVXozULDBdiHJFzYGx99QWWpqpg04InbyE2sbAc2xxbOinJ9DbKh1ZdoZWDWAGu9zeAhsU2kXb03AvYDyfGgOm1zfVAyZX1AKADYWsbX4OpbJpatWMuyFfA86ItaoljCsItpDHcLWPtg/3+mknXI2qp0cQyRG5naTtxqixoNrHax9TXJJ/TWg2BaXsoiSuTdpHF2jUG5z/f76yf446bFK8E7nfNIpjgSI/mIIuxH/AG82Asb6BwA0/S2p+lyCaFyqieQ7V+CQDc2AsBx5PjTDplN2q6QqgGymRFJkO02JN7W59Rz5uPbQ34UgWoo4itLd2jG9cbQQOQoFwPj40/EMsR749TMq7WBBv7f/AA6CUW5YlciRGAP5M35N/HvqusqICvbETDN7OoDDxa+beNXULsDLJMwWrKcsmR55986omo2NSzOyEsLhgbC3z99RS2eeJ+oFpQV/hxgRyzeNxF/gHObaIio50kkLySS+sKtP3D6SCfynx/d9By0EU3UWhlRmgEaoXBFlc322uRuyL2+PnT2OmV4Ukx3EOzci44ODbVHhUo1PEskbI+e4WdcZNjf2xa+poGK3Cva5teVVxf2OdBGgglqEcU951GwNwLXub/f/AE8eTpmgEhDOARYW74NvjjWdMZSvhp1gaGCeWcGG1lAF3sbrnxwP31fWypTHtTPDFLMFVWgff2VI2tnzfOPk++krzg05WU+uQDFuRm5ve/t++pvUQVC3jiaFCEICWKbrH038AkYF/fWkFUTyVPVitUEijp47I21d7k55APta9xpb+NelnqpoB0+KONjLgSEEbQDuJfwMXzYfy1P8NpNBTyTTxgPUSFzZxdhew+33PtqX4oaprKOywWVWCmO+0oAb85F83uQb4voKHg+ppulCSNFhmkWLe527W27gSeeVHA/rrRTuJKWnnnJeaNO0FD2UgewPB+NZ2jlhlhH+KGaonjJdXEgI7puFYsPGb3/lpxRrSwUPcSVmrA11uC0YG7g2sePnQeNTKixRtT9vcSrzG9sngf8AGh+tNNTwVFOti8ZZomkYLssCbrc/bGmEkstRFSu0CojMVZnuUVjywz4wBz86RVLmr6jKZjTzxU5aSTae0m0Ai9jnHNh7aATrkNTUz9PoZqsxyV9mnlmXtojEcG3jAt82+Toykp4WMgmqS5gCIqiYerIBUWPAza19UdRRqgQ1q09SKdVkilqZEDpe3p2+xHBP30P0ukNLPB9eJTCJd83avvC3H7eP3voGFciS18VOLlFJj2hNpsCbYxcnPOdGdDm3zRSNVlST6HaQsxANvUclcD720FSPUz1y/TWjdXIiJUHZYX3N7/mJPxphJQzyIXpGE6RyPudFVV23J3ADPm/wLaAyf6CMyKJz9QshI2qNhBtxexGrqORqpyKYkuqnKqMfJJ4HP76BFFGGbvNsk5ZTix50bBTdsXCBR/3W9/jQF3m7axy1BJKsEjsp33Obn7i9z7aQVnYaip6141EsMh2YAY2BBFzwOb/bTCWdO9P24XZDHazHKW84/vOgKmSaOnjno0EYSYWZpBGoJ/MST5tnRTXoFZJUUrNI6BgbAIubW84Gne9oSJELkKb+tsjjnxpd02aCno2SIPiMEMikjd7H2AGpPUlYAZQACS1t+ZOBx7fOgMWRgzSSSK7W3FUe4J8XB8aG6hMjhBaTcCLtusuRj2tbQ6PdXKIQSCSsa3Jz4Gqp6opEbLJI7ZJLXCCxxxzoI1E0cFcC5DxRxmW9t5VgfF//AG4HFr6JhrJYFhlijIvuXexwx44HFhpT1qSoo0pO3TpK1Q4ic2NlJF/scDjxnU96x1CLC1QqspAR1GLDJJHGeNEHdQrlp4FIh7iOVe8jFSTexb+v7amJVIv3Y/1nX/fSyoX6simnktvurM98C3OPvoGPpcNbGs4qSoYWsE9sX582vopd3KenJUxK5IyQxbZ8+BjPPvqEk0wjtGVqFfIBIKsPkcHz/PU6CphWNXQmOpWTcrEkEjxZbXJ0PE8cPV4KKWKWRpmEssSqQyqfUzhVG44ucWvz51UaCDudVDTSxpHKkQusd0T0gYx9uPnXK5Q0Kr1CWGbuybmLsWMf/ljIJPAuToWWR5o2dUX1kGn3EqSNxUqngm5F75wdDdWgkXo9ZIK1aeSAlCbMe2LXLnnFxbzqDtWtJH1CRqSOGJnVTKm5r3Ptc5HkHn76P6dWGaWBoJSpQFlkf1MCBce9841jOnT1jQkdTniaSeFxaZgZIO2TsVha6XPA4Nuba0f4blrKjpkE8izMGQM6qm4AbbA/a58+/Ggey1DNI8lXPCu+M7yBkAC4FsC/A9+cazkFRHBXg1FHHPYKxaUW7cga5FrZWwH7n9WNTVp/h9X3UfukbQxUei18X5HjjNtL2MdH0l5JlLR3/IBZyR7ePHN9ALQz1dX1OtqqiRZ46qVkSFmO0ceooCPJFtMeq131FHGZIZkrI0VKl6pwxJHA22xa/wB+POhOgyTtFHXVEQbJZY2FiVGFRreQLDm+iaWiSeGfsQSU7NcLH3Nw3nJOfBPjngaA2j6bUUtaIYGMjdtZIjCbl1PkX+Lf0+7NnETJD9F2iuE3/mUY5Ohem0QpZIIa2RQVUB2bO25tYE82xprRQU8fbvA109JZmy9ifP20BrwF1aRmVmlN3C+ovgW/fV0rTsCzAmIWLxqNu22BzxqiaWJJt8CNCiG6qGvbXRUySoXZSxUhd2Dj5/W+il9fRxtDdURmDC9zc3ze3xnSqtoQVgi7MiOZw+8X9QObge3ptj21ptlmDqCAzA4zYW5z9tL+p0E9dRbIpXR40YROi3Ia5tf9/wCZ0DGnI9LxLsZYgpaQAAgG2B/v7aIghDh1VbvtUByb8aAoIHWKCOVW7kaCNmY82+Pfk6Zd3a7Biyui7fSLnnjQSjiHILAW5IIv+x1xwHsrEqp8qPGf3zqtJFjcuWaXJUo2Bkc+39jXpUYwq53KAbZ8aDO9co2qOqdLmaRY0pS0oD3BYXG7b8/JxpsEBVmZglhYWsL/APOkX4sepg7TxGZjIQyuG3RuFwUtyDk60kFOKqn7+zaigEi/pAtxk86IGkiErtHTyX2qxBcAXsNZV6w0cskBjPpkYj1Hgkkf11rJI5TA21Mk2A84t4/XSOq6ak87SHlrXufjRWSqurVAqxJHeqC7WDyDY5IAsSBccjH6alNeAQ1oerZHAKylRMBIbFkFjuBF7G2NCGiTqMLx/U7aSEhntEQyByASb2vwMfHGuJBHDUlRJKgjdkSOdCgjA8kk4J+baqNP0mVaungValUhiBQdydpGDg3Y7CLgktwR+p1yoo/q4pZKsSNSNGz1zxMfNz//AFbd4/bGlkcM1BUwV8cO5JY2jlkCXslz6r+Bgi/uQNaPqVBLF0ifqFPuQGnkJVDlwVxYebj41B856VQz1PTqitqLQ0UscjQOWBlksxAGcnzckc/HL/8ADNVOvTqMBnCFNqndyoUi5HGqOl9fpem0i0zUNODSkKwinMtyfUC0hzuUn8qgC9wTi2jfwz1Gnq+pUqT07dqNyJA53C9n5H3zji37AT1mVYdlPQ7ppHKqodc+oeoi3+a5IB50F+LupPT9Plh6gNwncloIztKkknaDyMk/J1oeqGXqFUJY6Q0kUGFdksxv5v8ANtKupTNPUUqmYyNEVjC9s/kJuxPucj386AnojvU0kMjxtGFZd8XbAYuCbWAAvjONE180HSPpKhGYVAYuY1js4N8Df5vyLWtplBS/TwGUOtSkamxRQrIFIuwBzc84z8nXKChDVsdVVUkTpT7O2sgD3diWYkYFwCCAR5za2gnT0rCdZiiqrvfd3CxJ5JPAAyPGdNbJKAoj9d2Dv73Nxpn06Cjnqqh5VR9r7Y12hVwBf/2zi/xpiUog4/hxkjyEyT7alWM1LGxTtX2owG4e5GbnU6GAJA52xtuBK7wcG3I/XWn7FJIPXTx5HBUEgasjiplHogRfA9I1KRmBGRIktlTYbGO59YNh/wAnS38T/iLqHRTRRwA0tMu5Z6iZLRkldwW5HP8Aqba3myHdu7SbvfaNV1tLSV9O1NW08c8DWvHIgZTbPB1OiEdPQu0KyRwF0dcFhk/exvqaUdQsRBgI25BC5J0+SOJBZEUD211gp4JH2NtLqxmKinqWG7sOHb8zBGBB4vnHzqpo3SImYOQWyzk2DHyda0La3qbHzru1fOQebjTrSPm9Z0WHq1ZFPLOU7Uq3COwXaDfj2N9M6grCy00W+Q7wE5AsPFvnWuajpWYHsrdcggcaqfptEb74UJLbifc5z/PV6SMrLvq3aab+G7HOLXv4HxogdKBAP08mRrS/SUw22jT0YXF7DQb9GSRi8lbV7mNzaQj+Q1Ksfn6J2MK06U0UcqwmPdCzAs24Fna/Nxiw++dNaGnkdJZZTPVojLvLybn3MR7m7cH3PHGnMfTKSN3RI2C347je/wB9S/w2kSrZ1iIbYrX3tz++tVlOv6U0XTq1rtSzKAsaodqAgXKsoxYm1zbknzoKbrccv4PkgkffEsUjb4MOAFIUBuM3NjngYznRLSQh5xtNnszAuckqbnn4GsrH0yln6HOsqSMsW2FB3XAVATZQL8aUYHpaLLGZIXZ2clTE4P8ADUWCnfgMT5wLa+h9EpqyklkmrZYe9G2+Tt22OwQoALAAAXAvb5JuchUHSaKORTHEUJOdkjC/7HjT78PQJC0rxtJuWbBaVm8A+T7gftq0VUs1dSundqxJu3kIUsI73v6ibNceRxq3pPZl6lT1MdRNeMkOjoDG5v6dlzke5At84N3fUoo0ookWNNop1f8AKMsTkn3OhfwzGtaK6aqvJKoWzEkEWe44+QNShvLP/h0M7usdrXcyuQTgALc+CT8W+M2hAIKqWnhpa6Htjc8oEiksTeyC/mxNz8efA1dmjmiJPbl9Lj3Fx+2q46OBenQBVYdyePed7XbI830of0kG31KlwtwgJO4fPz8DxomEy3TeGOw3FyBknzb/AE0W0ahYiAblbk3Oc65sUWIGb351KsSjxPvD7mItcCwv9tE98kWAv7HUZUW17AZtjXVUWAt41mql3T/lONdD5514qL3trwAOlHmZhYe2ud0/OrGUbuPGuoq+2girlr7Lm+vFm12wDWGBbXCoB0qvFz41w/mF9SAsbjXQB7aVESxJxjXN7++rUUE5GuMoDHGlV//Z"/>
          <p:cNvSpPr>
            <a:spLocks noChangeAspect="1" noChangeArrowheads="1"/>
          </p:cNvSpPr>
          <p:nvPr/>
        </p:nvSpPr>
        <p:spPr bwMode="auto">
          <a:xfrm>
            <a:off x="63500" y="-606425"/>
            <a:ext cx="167640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08" name="Picture 8" descr="http://www.alaska-in-pictures.com/data/media/12/heavy-snowfall_5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377580" cy="2251720"/>
          </a:xfrm>
          <a:prstGeom prst="rect">
            <a:avLst/>
          </a:prstGeom>
          <a:noFill/>
        </p:spPr>
      </p:pic>
      <p:sp>
        <p:nvSpPr>
          <p:cNvPr id="76809" name="Rectangle 9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6" name="Picture 6" descr="http://www.google.com/intl/en_ALL/images/logos/images_logo_sm.gif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1136650"/>
            <a:ext cx="1390650" cy="285750"/>
          </a:xfrm>
          <a:prstGeom prst="rect">
            <a:avLst/>
          </a:prstGeom>
          <a:noFill/>
        </p:spPr>
      </p:pic>
      <p:pic>
        <p:nvPicPr>
          <p:cNvPr id="76811" name="Picture 11" descr="http://t1.gstatic.com/images?q=tbn:ANd9GcQxKewGh8H3hETc3dx_u4oy2oE5OGnXlXlndyzqw0p6q-Ej0SI3wgNI4sY9e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412776"/>
            <a:ext cx="2808312" cy="2808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34888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刮风</a:t>
            </a:r>
            <a:r>
              <a:rPr lang="en-US" sz="2800" dirty="0" err="1" smtClean="0"/>
              <a:t>guā</a:t>
            </a:r>
            <a:r>
              <a:rPr lang="en-US" sz="2800" dirty="0" smtClean="0"/>
              <a:t> </a:t>
            </a:r>
            <a:r>
              <a:rPr lang="en-US" sz="2800" dirty="0" err="1" smtClean="0"/>
              <a:t>fēng</a:t>
            </a:r>
            <a:endParaRPr lang="en-US" sz="8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2564904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______</a:t>
            </a:r>
          </a:p>
        </p:txBody>
      </p:sp>
      <p:pic>
        <p:nvPicPr>
          <p:cNvPr id="3074" name="Picture 2" descr="C:\Users\Owner\AppData\Local\Microsoft\Windows\Temporary Internet Files\Content.IE5\7Q01VO79\MCj02330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124200" cy="32331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3645024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windy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1700808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台风</a:t>
            </a: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sz="2800" dirty="0" smtClean="0"/>
              <a:t> </a:t>
            </a:r>
            <a:r>
              <a:rPr lang="en-US" sz="2800" dirty="0" err="1" smtClean="0"/>
              <a:t>tái</a:t>
            </a:r>
            <a:r>
              <a:rPr lang="en-US" sz="2800" dirty="0" smtClean="0"/>
              <a:t> </a:t>
            </a:r>
            <a:r>
              <a:rPr lang="en-US" sz="2800" dirty="0" err="1" smtClean="0"/>
              <a:t>fēng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8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98884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今天有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______</a:t>
            </a:r>
          </a:p>
        </p:txBody>
      </p:sp>
      <p:pic>
        <p:nvPicPr>
          <p:cNvPr id="4098" name="Picture 2" descr="C:\Users\Owner\AppData\Local\Microsoft\Windows\Temporary Internet Files\Content.IE5\PR7Y4P25\MCj016056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3810000" cy="259902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20072" y="3284984"/>
            <a:ext cx="21948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typhoon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今天天气怎么样？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340768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打雷</a:t>
            </a: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sz="2800" dirty="0" smtClean="0"/>
              <a:t> </a:t>
            </a:r>
            <a:r>
              <a:rPr lang="en-US" sz="2800" dirty="0" err="1" smtClean="0"/>
              <a:t>dă</a:t>
            </a:r>
            <a:r>
              <a:rPr lang="en-US" sz="2800" dirty="0" smtClean="0"/>
              <a:t> </a:t>
            </a:r>
            <a:r>
              <a:rPr lang="en-US" sz="2800" dirty="0" err="1" smtClean="0"/>
              <a:t>léi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8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772816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8064" y="3068960"/>
            <a:ext cx="21002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thunder</a:t>
            </a:r>
            <a:endParaRPr lang="en-US" sz="4400" dirty="0"/>
          </a:p>
        </p:txBody>
      </p:sp>
      <p:pic>
        <p:nvPicPr>
          <p:cNvPr id="78850" name="Picture 2" descr="http://t3.gstatic.com/images?q=tbn:ANd9GcQk5mg-4PJhPqMN19-9LORN72KTaJfTWIRd9yFYJpPO5eJvvw3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3816424" cy="2701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43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天气预报说星期三会下雨。</a:t>
            </a:r>
            <a:endParaRPr lang="en-US" altLang="zh-CN" sz="48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9584" y="155679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预报</a:t>
            </a:r>
            <a:r>
              <a:rPr lang="zh-CN" altLang="en-US" sz="3200" dirty="0" smtClean="0"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sz="3200" dirty="0" err="1" smtClean="0"/>
              <a:t>yù</a:t>
            </a:r>
            <a:r>
              <a:rPr lang="en-US" sz="3200" dirty="0" smtClean="0"/>
              <a:t> </a:t>
            </a:r>
            <a:r>
              <a:rPr lang="en-US" sz="3200" dirty="0" err="1" smtClean="0"/>
              <a:t>bào</a:t>
            </a:r>
            <a:r>
              <a:rPr lang="en-US" sz="3200" dirty="0" smtClean="0"/>
              <a:t> 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2708920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forecast report</a:t>
            </a:r>
            <a:endParaRPr lang="en-US" sz="3600" dirty="0"/>
          </a:p>
        </p:txBody>
      </p:sp>
      <p:pic>
        <p:nvPicPr>
          <p:cNvPr id="80898" name="Picture 2" descr="http://t2.gstatic.com/images?q=tbn:ANd9GcQi5ZlJydohQk6EGy0oadONQqLqc3X5gHKd1YJwPMMjxfYuVQW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5164633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3140968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凉快</a:t>
            </a:r>
            <a:endParaRPr lang="en-US" altLang="zh-CN" sz="6000" dirty="0" smtClean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sz="2800" dirty="0" err="1" smtClean="0"/>
              <a:t>liáng</a:t>
            </a:r>
            <a:r>
              <a:rPr lang="en-US" sz="2800" dirty="0" smtClean="0"/>
              <a:t> </a:t>
            </a:r>
            <a:r>
              <a:rPr lang="en-US" sz="2800" dirty="0" err="1" smtClean="0"/>
              <a:t>kuài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9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996952"/>
            <a:ext cx="280831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暖和</a:t>
            </a: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sz="2800" dirty="0" err="1" smtClean="0"/>
              <a:t>nuăn</a:t>
            </a:r>
            <a:r>
              <a:rPr lang="en-US" sz="2800" dirty="0" smtClean="0"/>
              <a:t> </a:t>
            </a:r>
            <a:r>
              <a:rPr lang="en-US" sz="2800" dirty="0" err="1" smtClean="0"/>
              <a:t>huó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9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68960"/>
            <a:ext cx="7416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今天天气很</a:t>
            </a:r>
            <a:r>
              <a:rPr lang="en-US" altLang="zh-CN" sz="6600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____</a:t>
            </a:r>
            <a:r>
              <a:rPr lang="en-US" altLang="zh-CN" sz="6600" dirty="0" smtClean="0">
                <a:latin typeface="DFKai-SB" pitchFamily="65" charset="-120"/>
                <a:ea typeface="DFKai-SB" pitchFamily="65" charset="-120"/>
              </a:rPr>
              <a:t>__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88640"/>
            <a:ext cx="2705366" cy="2896655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32040" y="0"/>
            <a:ext cx="2897614" cy="31024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55976" y="458112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cool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67944" y="450912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warm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15" grpId="0"/>
      <p:bldP spid="15" grpId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943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今天天气很好，</a:t>
            </a:r>
            <a:r>
              <a:rPr lang="zh-CN" altLang="en-US" sz="4800" b="1" dirty="0" smtClean="0">
                <a:latin typeface="DFKai-SB" pitchFamily="65" charset="-120"/>
                <a:ea typeface="DFKai-SB" pitchFamily="65" charset="-120"/>
              </a:rPr>
              <a:t>适合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去打网球。</a:t>
            </a:r>
            <a:endParaRPr lang="en-US" altLang="zh-CN" sz="48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276872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适合</a:t>
            </a:r>
            <a:r>
              <a:rPr lang="zh-CN" altLang="en-US" sz="3200" dirty="0" smtClean="0"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sz="3200" dirty="0" err="1" smtClean="0"/>
              <a:t>shì</a:t>
            </a:r>
            <a:r>
              <a:rPr lang="en-US" sz="3200" dirty="0" smtClean="0"/>
              <a:t> </a:t>
            </a:r>
            <a:r>
              <a:rPr lang="en-US" sz="3200" dirty="0" err="1" smtClean="0"/>
              <a:t>hé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CN" altLang="en-US" sz="3200" dirty="0" smtClean="0">
                <a:latin typeface="DFKai-SB" pitchFamily="65" charset="-120"/>
                <a:ea typeface="DFKai-SB" pitchFamily="65" charset="-120"/>
              </a:rPr>
              <a:t>     </a:t>
            </a:r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2492896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Is suited for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04664"/>
            <a:ext cx="943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今天天气不好，</a:t>
            </a:r>
            <a:r>
              <a:rPr lang="zh-CN" altLang="en-US" sz="4800" b="1" dirty="0" smtClean="0">
                <a:latin typeface="DFKai-SB" pitchFamily="65" charset="-120"/>
                <a:ea typeface="DFKai-SB" pitchFamily="65" charset="-120"/>
              </a:rPr>
              <a:t>适合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在家睡觉。</a:t>
            </a:r>
            <a:endParaRPr lang="en-US" altLang="zh-CN" sz="4800" dirty="0" smtClean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wner\AppData\Local\Microsoft\Windows\Temporary Internet Files\Content.IE5\F3BSS2QP\MPj044323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599"/>
            <a:ext cx="4800600" cy="3194745"/>
          </a:xfrm>
          <a:prstGeom prst="rect">
            <a:avLst/>
          </a:prstGeom>
          <a:noFill/>
        </p:spPr>
      </p:pic>
      <p:pic>
        <p:nvPicPr>
          <p:cNvPr id="1028" name="Picture 4" descr="C:\Users\Owner\AppData\Local\Microsoft\Windows\Temporary Internet Files\Content.IE5\7Q01VO79\MPj044264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348732"/>
            <a:ext cx="4191000" cy="2640378"/>
          </a:xfrm>
          <a:prstGeom prst="rect">
            <a:avLst/>
          </a:prstGeom>
          <a:noFill/>
        </p:spPr>
      </p:pic>
      <p:pic>
        <p:nvPicPr>
          <p:cNvPr id="1029" name="Picture 5" descr="C:\Users\Owner\AppData\Local\Microsoft\Windows\Temporary Internet Files\Content.IE5\21GZSOH5\MPj044239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907329"/>
            <a:ext cx="2819400" cy="4376157"/>
          </a:xfrm>
          <a:prstGeom prst="rect">
            <a:avLst/>
          </a:prstGeom>
          <a:noFill/>
        </p:spPr>
      </p:pic>
      <p:pic>
        <p:nvPicPr>
          <p:cNvPr id="1030" name="Picture 6" descr="C:\Users\Owner\AppData\Local\Microsoft\Windows\Temporary Internet Files\Content.IE5\PR7Y4P25\MPj0443209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552700"/>
            <a:ext cx="4419600" cy="3314700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9552" y="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smtClean="0"/>
              <a:t>U1B.2 Seasons 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季节</a:t>
            </a:r>
            <a:r>
              <a:rPr lang="en-US" altLang="zh-CN" sz="4800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jì</a:t>
            </a:r>
            <a:r>
              <a:rPr lang="en-US" altLang="zh-CN" sz="4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jié</a:t>
            </a:r>
            <a:r>
              <a:rPr lang="en-US" altLang="zh-CN" sz="4800" dirty="0" smtClean="0">
                <a:latin typeface="+mj-lt"/>
                <a:ea typeface="DFKai-SB" pitchFamily="65" charset="-120"/>
              </a:rPr>
              <a:t>)</a:t>
            </a:r>
            <a:endParaRPr lang="en-US" sz="4800" dirty="0"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  <a:cs typeface="DFPKaiShu-GB5" pitchFamily="66" charset="-128"/>
              </a:rPr>
              <a:t>这是什么？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1340768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Kai-SB" pitchFamily="65" charset="-120"/>
                <a:ea typeface="DFKai-SB" pitchFamily="65" charset="-120"/>
              </a:rPr>
              <a:t>季节</a:t>
            </a:r>
            <a:r>
              <a:rPr lang="zh-CN" altLang="en-US" sz="3200" dirty="0" smtClean="0">
                <a:latin typeface="+mj-lt"/>
              </a:rPr>
              <a:t>（</a:t>
            </a:r>
            <a:r>
              <a:rPr lang="en-US" altLang="zh-CN" sz="3200" dirty="0" err="1" smtClean="0">
                <a:latin typeface="+mj-lt"/>
              </a:rPr>
              <a:t>jì</a:t>
            </a:r>
            <a:r>
              <a:rPr lang="en-US" altLang="zh-CN" sz="3200" dirty="0" smtClean="0">
                <a:latin typeface="+mj-lt"/>
              </a:rPr>
              <a:t>  </a:t>
            </a:r>
            <a:r>
              <a:rPr lang="en-US" altLang="zh-CN" sz="3200" dirty="0" err="1" smtClean="0">
                <a:latin typeface="+mj-lt"/>
              </a:rPr>
              <a:t>jié</a:t>
            </a:r>
            <a:r>
              <a:rPr lang="en-US" altLang="zh-CN" sz="3200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292494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seasons</a:t>
            </a:r>
            <a:endParaRPr lang="en-US" sz="4000" dirty="0"/>
          </a:p>
        </p:txBody>
      </p:sp>
      <p:pic>
        <p:nvPicPr>
          <p:cNvPr id="34818" name="Picture 2" descr="http://grade6mag.files.wordpress.com/2009/03/seas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46482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这是什么季节？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season is this?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2420888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这是</a:t>
            </a:r>
            <a:r>
              <a:rPr lang="zh-CN" altLang="en-US" sz="8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春天</a:t>
            </a:r>
            <a:endParaRPr lang="en-US" altLang="zh-CN" sz="8000" b="1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ch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  <a:ea typeface="DFKai-SB" pitchFamily="65" charset="-120"/>
                <a:cs typeface="Arial"/>
              </a:rPr>
              <a:t>ū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n</a:t>
            </a:r>
            <a:endParaRPr lang="en-US" sz="2400" dirty="0">
              <a:solidFill>
                <a:srgbClr val="FF0000"/>
              </a:solidFill>
              <a:latin typeface="+mj-lt"/>
              <a:ea typeface="DFKai-SB" pitchFamily="65" charset="-120"/>
            </a:endParaRPr>
          </a:p>
        </p:txBody>
      </p:sp>
      <p:pic>
        <p:nvPicPr>
          <p:cNvPr id="32769" name="Picture 1" descr="C:\Users\Owner\AppData\Local\Microsoft\Windows\Temporary Internet Files\Content.IE5\PR7Y4P25\MPj044393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43000"/>
            <a:ext cx="2590800" cy="38816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4005064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This is </a:t>
            </a:r>
            <a:r>
              <a:rPr lang="en-US" sz="7200" dirty="0" smtClean="0">
                <a:solidFill>
                  <a:srgbClr val="FF0000"/>
                </a:solidFill>
              </a:rPr>
              <a:t>spring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pokerdoodle.com/0803.07.eat_drink_sleep_pok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6168136" cy="3962400"/>
          </a:xfrm>
          <a:prstGeom prst="rect">
            <a:avLst/>
          </a:prstGeom>
          <a:noFill/>
        </p:spPr>
      </p:pic>
      <p:pic>
        <p:nvPicPr>
          <p:cNvPr id="61444" name="Picture 4" descr="http://www.highlightskids.com/Science/ScienceQuestions/images/h1sciQsleepTal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828800"/>
            <a:ext cx="3048000" cy="26944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看图说话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kàn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tú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shuō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huà</a:t>
            </a:r>
            <a:r>
              <a:rPr lang="en-US" altLang="zh-CN" sz="2800" dirty="0" smtClean="0"/>
              <a:t>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一边</a:t>
            </a:r>
            <a:r>
              <a:rPr lang="en-US" altLang="zh-CN" sz="24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(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 pitchFamily="18" charset="0"/>
              </a:rPr>
              <a:t>bi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/>
              </a:rPr>
              <a:t>ā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 pitchFamily="18" charset="0"/>
              </a:rPr>
              <a:t>n</a:t>
            </a:r>
            <a:r>
              <a:rPr lang="en-US" altLang="zh-CN" sz="24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)</a:t>
            </a:r>
            <a:r>
              <a:rPr lang="en-US" altLang="zh-TW" sz="32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…</a:t>
            </a:r>
            <a:r>
              <a:rPr lang="zh-CN" altLang="en-US" sz="32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，一边</a:t>
            </a:r>
            <a:r>
              <a:rPr lang="en-US" altLang="zh-CN" sz="24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(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 pitchFamily="18" charset="0"/>
              </a:rPr>
              <a:t>bi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/>
              </a:rPr>
              <a:t>ā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 pitchFamily="18" charset="0"/>
              </a:rPr>
              <a:t>n</a:t>
            </a:r>
            <a:r>
              <a:rPr lang="en-US" altLang="zh-CN" sz="2400" b="1" dirty="0" smtClean="0">
                <a:solidFill>
                  <a:srgbClr val="7030A0"/>
                </a:solidFill>
                <a:ea typeface="DFKai-SB" pitchFamily="65" charset="-120"/>
                <a:cs typeface="Times New Roman" pitchFamily="18" charset="0"/>
              </a:rPr>
              <a:t>)</a:t>
            </a:r>
            <a:r>
              <a:rPr lang="en-US" altLang="zh-TW" sz="32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…</a:t>
            </a:r>
            <a:endParaRPr lang="en-US" altLang="zh-TW" sz="3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 descr="C:\Users\Owner\AppData\Local\Microsoft\Windows\Temporary Internet Files\Content.IE5\PR7Y4P25\MPj044403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124200" cy="47334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这是什么季节？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season is this?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908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这是</a:t>
            </a:r>
            <a:r>
              <a:rPr lang="zh-CN" altLang="en-US" sz="72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夏</a:t>
            </a:r>
            <a:r>
              <a:rPr lang="zh-CN" altLang="en-US" sz="8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天</a:t>
            </a:r>
            <a:endParaRPr lang="en-US" altLang="zh-CN" sz="8000" b="1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		</a:t>
            </a:r>
            <a:r>
              <a:rPr lang="en-US" sz="2800" dirty="0" err="1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xià</a:t>
            </a:r>
            <a:endParaRPr lang="en-US" sz="28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19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This is </a:t>
            </a:r>
            <a:r>
              <a:rPr lang="en-US" sz="7200" dirty="0" smtClean="0">
                <a:solidFill>
                  <a:srgbClr val="FF0000"/>
                </a:solidFill>
              </a:rPr>
              <a:t>summer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Owner\AppData\Local\Microsoft\Windows\Temporary Internet Files\Content.IE5\21GZSOH5\MPj044239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4337118" cy="281408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这是什么季节？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season is this?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4384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这是</a:t>
            </a:r>
            <a:r>
              <a:rPr lang="zh-CN" altLang="en-US" sz="8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秋天</a:t>
            </a:r>
            <a:endParaRPr lang="en-US" altLang="zh-CN" sz="8000" b="1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		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qi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DFKai-SB" pitchFamily="65" charset="-120"/>
                <a:cs typeface="Arial"/>
              </a:rPr>
              <a:t>ū</a:t>
            </a:r>
            <a:endParaRPr lang="en-US" sz="3200" dirty="0">
              <a:solidFill>
                <a:srgbClr val="FF000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This is </a:t>
            </a:r>
            <a:r>
              <a:rPr lang="en-US" sz="7200" dirty="0" smtClean="0">
                <a:solidFill>
                  <a:srgbClr val="FF0000"/>
                </a:solidFill>
              </a:rPr>
              <a:t>autumn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C:\Users\Owner\AppData\Local\Microsoft\Windows\Temporary Internet Files\Content.IE5\7Q01VO79\MPj044303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4648200" cy="30933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" y="2286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这是什么季节？</a:t>
            </a:r>
            <a:endParaRPr lang="en-US" altLang="zh-CN" sz="6600" dirty="0" smtClean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season is this?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276872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这是</a:t>
            </a:r>
            <a:r>
              <a:rPr lang="zh-CN" altLang="en-US" sz="8000" b="1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冬天</a:t>
            </a:r>
            <a:endParaRPr lang="en-US" altLang="zh-CN" sz="8000" b="1" dirty="0" smtClean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		</a:t>
            </a:r>
            <a:r>
              <a:rPr lang="en-US" sz="2400" dirty="0" smtClean="0"/>
              <a:t> </a:t>
            </a:r>
            <a:r>
              <a:rPr lang="en-US" sz="2400" dirty="0" err="1" smtClean="0"/>
              <a:t>dōng</a:t>
            </a:r>
            <a:endParaRPr lang="en-US" sz="2400" dirty="0">
              <a:solidFill>
                <a:srgbClr val="FF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This is </a:t>
            </a:r>
            <a:r>
              <a:rPr lang="en-US" sz="7200" dirty="0" smtClean="0">
                <a:solidFill>
                  <a:srgbClr val="FF0000"/>
                </a:solidFill>
              </a:rPr>
              <a:t>winter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DFKai-SB" pitchFamily="65" charset="-120"/>
                <a:ea typeface="DFKai-SB" pitchFamily="65" charset="-120"/>
              </a:rPr>
              <a:t>春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3200" dirty="0" err="1" smtClean="0">
                <a:latin typeface="+mj-lt"/>
                <a:ea typeface="DFKai-SB" pitchFamily="65" charset="-120"/>
              </a:rPr>
              <a:t>ch</a:t>
            </a:r>
            <a:r>
              <a:rPr lang="en-US" altLang="zh-CN" sz="3200" dirty="0" err="1" smtClean="0">
                <a:latin typeface="+mj-lt"/>
                <a:ea typeface="DFKai-SB" pitchFamily="65" charset="-120"/>
                <a:cs typeface="Arial"/>
              </a:rPr>
              <a:t>ū</a:t>
            </a:r>
            <a:r>
              <a:rPr lang="en-US" altLang="zh-CN" sz="3200" dirty="0" err="1" smtClean="0">
                <a:latin typeface="+mj-lt"/>
                <a:ea typeface="DFKai-SB" pitchFamily="65" charset="-120"/>
              </a:rPr>
              <a:t>n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)</a:t>
            </a: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7620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DFKai-SB" pitchFamily="65" charset="-120"/>
                <a:ea typeface="DFKai-SB" pitchFamily="65" charset="-120"/>
              </a:rPr>
              <a:t>夏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CN" sz="3200" dirty="0" err="1" smtClean="0">
                <a:latin typeface="+mj-lt"/>
                <a:ea typeface="DFKai-SB" pitchFamily="65" charset="-120"/>
              </a:rPr>
              <a:t>xià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)</a:t>
            </a:r>
            <a:endParaRPr lang="en-US" sz="3200" dirty="0">
              <a:latin typeface="+mj-lt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5908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DFKai-SB" pitchFamily="65" charset="-120"/>
                <a:ea typeface="DFKai-SB" pitchFamily="65" charset="-120"/>
              </a:rPr>
              <a:t>冬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d</a:t>
            </a:r>
            <a:r>
              <a:rPr lang="en-US" sz="2800" dirty="0" err="1" smtClean="0">
                <a:latin typeface="+mj-lt"/>
              </a:rPr>
              <a:t>ō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ng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)</a:t>
            </a:r>
            <a:endParaRPr lang="en-US" sz="2800" dirty="0">
              <a:latin typeface="+mj-lt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59080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DFKai-SB" pitchFamily="65" charset="-120"/>
                <a:ea typeface="DFKai-SB" pitchFamily="65" charset="-120"/>
              </a:rPr>
              <a:t>秋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CN" sz="3200" dirty="0" err="1" smtClean="0">
                <a:latin typeface="+mj-lt"/>
                <a:ea typeface="DFKai-SB" pitchFamily="65" charset="-120"/>
              </a:rPr>
              <a:t>qi</a:t>
            </a:r>
            <a:r>
              <a:rPr lang="en-US" altLang="zh-CN" sz="3200" dirty="0" err="1" smtClean="0">
                <a:latin typeface="+mj-lt"/>
                <a:ea typeface="DFKai-SB" pitchFamily="65" charset="-120"/>
                <a:cs typeface="Arial"/>
              </a:rPr>
              <a:t>ū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)</a:t>
            </a:r>
            <a:endParaRPr lang="en-US" sz="3200" dirty="0" smtClean="0">
              <a:latin typeface="+mj-lt"/>
              <a:ea typeface="DFKai-SB" pitchFamily="65" charset="-120"/>
            </a:endParaRPr>
          </a:p>
          <a:p>
            <a:endParaRPr lang="en-US" sz="96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Q: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你最喜欢什么季节？</a:t>
            </a:r>
            <a:endParaRPr lang="en-US" sz="4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828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A: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我最喜欢</a:t>
            </a:r>
            <a:r>
              <a:rPr lang="en-US" altLang="zh-CN" sz="4000" dirty="0" smtClean="0">
                <a:latin typeface="DFKai-SB" pitchFamily="65" charset="-120"/>
                <a:ea typeface="DFKai-SB" pitchFamily="65" charset="-120"/>
              </a:rPr>
              <a:t>___________</a:t>
            </a:r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sz="4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743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最喜欢</a:t>
            </a:r>
            <a:endParaRPr lang="en-US" sz="4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27432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+mj-lt"/>
                <a:ea typeface="DFKai-SB" pitchFamily="65" charset="-120"/>
              </a:rPr>
              <a:t>like the most</a:t>
            </a:r>
            <a:endParaRPr lang="en-US" sz="3200" dirty="0"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DFKai-SB" pitchFamily="65" charset="-120"/>
                <a:ea typeface="DFKai-SB" pitchFamily="65" charset="-120"/>
              </a:rPr>
              <a:t>春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3200" dirty="0" err="1" smtClean="0">
                <a:latin typeface="+mj-lt"/>
                <a:ea typeface="DFKai-SB" pitchFamily="65" charset="-120"/>
              </a:rPr>
              <a:t>ch</a:t>
            </a:r>
            <a:r>
              <a:rPr lang="en-US" altLang="zh-CN" sz="3200" dirty="0" err="1" smtClean="0">
                <a:latin typeface="+mj-lt"/>
                <a:ea typeface="DFKai-SB" pitchFamily="65" charset="-120"/>
                <a:cs typeface="Arial"/>
              </a:rPr>
              <a:t>ū</a:t>
            </a:r>
            <a:r>
              <a:rPr lang="en-US" altLang="zh-CN" sz="3200" dirty="0" err="1" smtClean="0">
                <a:latin typeface="+mj-lt"/>
                <a:ea typeface="DFKai-SB" pitchFamily="65" charset="-120"/>
              </a:rPr>
              <a:t>n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)</a:t>
            </a: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04664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DFKai-SB" pitchFamily="65" charset="-120"/>
                <a:ea typeface="DFKai-SB" pitchFamily="65" charset="-120"/>
              </a:rPr>
              <a:t>夏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CN" sz="3200" dirty="0" err="1" smtClean="0">
                <a:latin typeface="+mj-lt"/>
                <a:ea typeface="DFKai-SB" pitchFamily="65" charset="-120"/>
              </a:rPr>
              <a:t>xià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)</a:t>
            </a:r>
            <a:endParaRPr lang="en-US" sz="3200" dirty="0">
              <a:latin typeface="+mj-lt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3284984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DFKai-SB" pitchFamily="65" charset="-120"/>
                <a:ea typeface="DFKai-SB" pitchFamily="65" charset="-120"/>
              </a:rPr>
              <a:t>冬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d</a:t>
            </a:r>
            <a:r>
              <a:rPr lang="en-US" sz="2800" dirty="0" err="1" smtClean="0">
                <a:latin typeface="+mj-lt"/>
              </a:rPr>
              <a:t>ō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ng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)</a:t>
            </a:r>
            <a:endParaRPr lang="en-US" sz="2800" dirty="0">
              <a:latin typeface="+mj-lt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06896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latin typeface="DFKai-SB" pitchFamily="65" charset="-120"/>
                <a:ea typeface="DFKai-SB" pitchFamily="65" charset="-120"/>
              </a:rPr>
              <a:t>秋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CN" sz="3200" dirty="0" err="1" smtClean="0">
                <a:latin typeface="+mj-lt"/>
                <a:ea typeface="DFKai-SB" pitchFamily="65" charset="-120"/>
              </a:rPr>
              <a:t>qi</a:t>
            </a:r>
            <a:r>
              <a:rPr lang="en-US" altLang="zh-CN" sz="3200" dirty="0" err="1" smtClean="0">
                <a:latin typeface="+mj-lt"/>
                <a:ea typeface="DFKai-SB" pitchFamily="65" charset="-120"/>
                <a:cs typeface="Arial"/>
              </a:rPr>
              <a:t>ū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)</a:t>
            </a:r>
            <a:endParaRPr lang="en-US" sz="3200" dirty="0" smtClean="0">
              <a:latin typeface="+mj-lt"/>
              <a:ea typeface="DFKai-SB" pitchFamily="65" charset="-120"/>
            </a:endParaRPr>
          </a:p>
          <a:p>
            <a:endParaRPr lang="en-US" sz="9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1772816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Kai-SB" pitchFamily="65" charset="-120"/>
                <a:ea typeface="DFKai-SB" pitchFamily="65" charset="-120"/>
              </a:rPr>
              <a:t>春假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200" dirty="0" err="1" smtClean="0"/>
              <a:t>chūn</a:t>
            </a:r>
            <a:r>
              <a:rPr lang="en-US" sz="3200" dirty="0" smtClean="0"/>
              <a:t> </a:t>
            </a:r>
            <a:r>
              <a:rPr lang="en-US" sz="3200" dirty="0" err="1" smtClean="0"/>
              <a:t>jià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)</a:t>
            </a: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1844824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Kai-SB" pitchFamily="65" charset="-120"/>
                <a:ea typeface="DFKai-SB" pitchFamily="65" charset="-120"/>
              </a:rPr>
              <a:t>暑假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200" dirty="0" err="1" smtClean="0"/>
              <a:t>shŭ</a:t>
            </a:r>
            <a:r>
              <a:rPr lang="en-US" sz="3200" dirty="0" smtClean="0"/>
              <a:t> </a:t>
            </a:r>
            <a:r>
              <a:rPr lang="en-US" sz="3200" dirty="0" err="1" smtClean="0"/>
              <a:t>jià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)</a:t>
            </a: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437112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Kai-SB" pitchFamily="65" charset="-120"/>
                <a:ea typeface="DFKai-SB" pitchFamily="65" charset="-120"/>
              </a:rPr>
              <a:t>秋假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200" dirty="0" err="1" smtClean="0"/>
              <a:t>qiū</a:t>
            </a:r>
            <a:r>
              <a:rPr lang="en-US" sz="3200" dirty="0" smtClean="0"/>
              <a:t> </a:t>
            </a:r>
            <a:r>
              <a:rPr lang="en-US" sz="3200" dirty="0" err="1" smtClean="0"/>
              <a:t>jià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)</a:t>
            </a: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4509120"/>
            <a:ext cx="4752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Kai-SB" pitchFamily="65" charset="-120"/>
                <a:ea typeface="DFKai-SB" pitchFamily="65" charset="-120"/>
              </a:rPr>
              <a:t>寒假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sz="3200" dirty="0" err="1" smtClean="0"/>
              <a:t>hán</a:t>
            </a:r>
            <a:r>
              <a:rPr lang="en-US" sz="3200" dirty="0" smtClean="0"/>
              <a:t> </a:t>
            </a:r>
            <a:r>
              <a:rPr lang="en-US" sz="3200" dirty="0" err="1" smtClean="0"/>
              <a:t>jià</a:t>
            </a:r>
            <a:r>
              <a:rPr lang="en-US" altLang="zh-CN" sz="3200" dirty="0" smtClean="0">
                <a:latin typeface="DFKai-SB" pitchFamily="65" charset="-120"/>
                <a:ea typeface="DFKai-SB" pitchFamily="65" charset="-120"/>
              </a:rPr>
              <a:t>)</a:t>
            </a: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altLang="zh-CN" sz="3200" dirty="0" smtClean="0">
              <a:latin typeface="DFKai-SB" pitchFamily="65" charset="-120"/>
              <a:ea typeface="DFKai-SB" pitchFamily="65" charset="-120"/>
            </a:endParaRPr>
          </a:p>
          <a:p>
            <a:endParaRPr lang="en-US" sz="32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28600" y="2286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语法</a:t>
            </a:r>
            <a:r>
              <a:rPr lang="en-US" altLang="zh-TW" sz="28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(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grammar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points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)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96963" algn="l"/>
              </a:tabLs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Times New Roman" pitchFamily="18" charset="0"/>
              </a:rPr>
              <a:t>Q: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你最喜欢什么季节？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Times New Roman" pitchFamily="18" charset="0"/>
              </a:rPr>
              <a:t>A: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我最喜欢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Times New Roman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春天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Times New Roman" pitchFamily="18" charset="0"/>
              </a:rPr>
              <a:t>/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夏天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Times New Roman" pitchFamily="18" charset="0"/>
              </a:rPr>
              <a:t>/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秋天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Times New Roman" pitchFamily="18" charset="0"/>
              </a:rPr>
              <a:t>/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冬天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Times New Roman" pitchFamily="18" charset="0"/>
              </a:rPr>
              <a:t>/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，因为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Times New Roman" pitchFamily="18" charset="0"/>
              </a:rPr>
              <a:t>………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8120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season do you like the most?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9624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 like_________ the most, because_______________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457200" y="914400"/>
            <a:ext cx="37228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96963" algn="l"/>
              </a:tabLst>
            </a:pP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有一点儿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FKai-SB" pitchFamily="65" charset="-120"/>
                <a:cs typeface="Times New Roman" pitchFamily="18" charset="0"/>
              </a:rPr>
              <a:t>adjective</a:t>
            </a:r>
            <a:endParaRPr kumimoji="0" lang="en-US" altLang="zh-TW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650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is/are a little bit ……</a:t>
            </a:r>
            <a:endParaRPr lang="en-US" sz="3200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457200" y="2438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96963" algn="l"/>
              </a:tabLst>
            </a:pP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因为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………,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所以适合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………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。</a:t>
            </a:r>
            <a:endParaRPr lang="en-US" altLang="zh-CN" sz="3600" dirty="0" smtClean="0"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96963" algn="l"/>
              </a:tabLst>
            </a:pPr>
            <a:r>
              <a:rPr lang="en-US" altLang="zh-CN" sz="3600" dirty="0" smtClean="0">
                <a:latin typeface="DFKai-SB" pitchFamily="65" charset="-120"/>
                <a:ea typeface="DFKai-SB" pitchFamily="65" charset="-120"/>
                <a:cs typeface="Times New Roman" pitchFamily="18" charset="0"/>
              </a:rPr>
              <a:t>          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suŏ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yĭ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581400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Because….., therefore it’s suited for………….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04800" y="0"/>
            <a:ext cx="3218702" cy="719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tabLst>
                <a:tab pos="1096963" algn="l"/>
              </a:tabLst>
            </a:pPr>
            <a:r>
              <a:rPr lang="zh-TW" altLang="en-US" sz="2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语法</a:t>
            </a:r>
            <a:r>
              <a:rPr lang="en-US" altLang="zh-TW" sz="2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(</a:t>
            </a:r>
            <a:r>
              <a:rPr lang="en-US" altLang="zh-TW" sz="2400" dirty="0" smtClean="0">
                <a:solidFill>
                  <a:srgbClr val="7030A0"/>
                </a:solidFill>
                <a:latin typeface="Cambria" pitchFamily="18" charset="0"/>
                <a:ea typeface="DFKai-SB" pitchFamily="65" charset="-120"/>
                <a:cs typeface="Times New Roman" pitchFamily="18" charset="0"/>
              </a:rPr>
              <a:t>grammar</a:t>
            </a:r>
            <a:r>
              <a:rPr lang="en-US" altLang="zh-CN" sz="2400" dirty="0" smtClean="0">
                <a:solidFill>
                  <a:srgbClr val="7030A0"/>
                </a:solidFill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TW" sz="2400" dirty="0" smtClean="0">
                <a:solidFill>
                  <a:srgbClr val="7030A0"/>
                </a:solidFill>
                <a:latin typeface="Cambria" pitchFamily="18" charset="0"/>
                <a:ea typeface="DFKai-SB" pitchFamily="65" charset="-120"/>
                <a:cs typeface="Times New Roman" pitchFamily="18" charset="0"/>
              </a:rPr>
              <a:t>points</a:t>
            </a:r>
            <a:r>
              <a:rPr lang="en-US" altLang="zh-TW" sz="2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)</a:t>
            </a:r>
            <a:endParaRPr lang="en-US" altLang="zh-TW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Individual study</a:t>
            </a:r>
            <a:endParaRPr lang="en-US" sz="3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AppData\Local\Microsoft\Windows\Temporary Internet Files\Content.IE5\3WB2OR4N\MC9001981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95600"/>
            <a:ext cx="3321113" cy="25198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762000"/>
            <a:ext cx="838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中文二</a:t>
            </a:r>
            <a:endParaRPr lang="en-US" altLang="zh-CN" sz="40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第二单元</a:t>
            </a:r>
            <a:r>
              <a:rPr lang="en-US" altLang="zh-CN" sz="4000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dì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èr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dān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yuán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; Unit 2</a:t>
            </a:r>
            <a:r>
              <a:rPr lang="en-US" altLang="zh-CN" sz="4000" dirty="0" smtClean="0">
                <a:latin typeface="+mj-lt"/>
                <a:ea typeface="DFKai-SB" pitchFamily="65" charset="-120"/>
              </a:rPr>
              <a:t>)</a:t>
            </a:r>
          </a:p>
          <a:p>
            <a:r>
              <a:rPr lang="zh-CN" altLang="en-US" sz="4400" dirty="0" smtClean="0">
                <a:latin typeface="+mj-lt"/>
                <a:ea typeface="DFKai-SB" pitchFamily="65" charset="-120"/>
              </a:rPr>
              <a:t>学校生活</a:t>
            </a:r>
            <a:r>
              <a:rPr lang="en-US" altLang="zh-CN" sz="4400" dirty="0" smtClean="0">
                <a:latin typeface="+mj-lt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xué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xiào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shēng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2800" dirty="0" err="1" smtClean="0">
                <a:latin typeface="+mj-lt"/>
                <a:ea typeface="DFKai-SB" pitchFamily="65" charset="-120"/>
              </a:rPr>
              <a:t>huó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; school life</a:t>
            </a:r>
            <a:r>
              <a:rPr lang="en-US" altLang="zh-CN" sz="4400" dirty="0" smtClean="0">
                <a:latin typeface="+mj-lt"/>
                <a:ea typeface="DFKai-SB" pitchFamily="65" charset="-120"/>
              </a:rPr>
              <a:t>)</a:t>
            </a:r>
            <a:endParaRPr lang="en-US" sz="4400" dirty="0">
              <a:latin typeface="+mj-lt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2971800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Part A</a:t>
            </a:r>
          </a:p>
          <a:p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教室用品，文具和位置</a:t>
            </a:r>
            <a:endParaRPr lang="en-US" altLang="zh-CN" sz="36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2800" dirty="0" smtClean="0">
                <a:latin typeface="+mj-lt"/>
                <a:ea typeface="DFKai-SB" pitchFamily="65" charset="-120"/>
              </a:rPr>
              <a:t>（</a:t>
            </a:r>
            <a:r>
              <a:rPr lang="en-US" altLang="zh-CN" sz="2800" dirty="0" smtClean="0">
                <a:latin typeface="+mj-lt"/>
                <a:ea typeface="DFKai-SB" pitchFamily="65" charset="-120"/>
              </a:rPr>
              <a:t>classroom stationary, school supplies and position</a:t>
            </a:r>
            <a:r>
              <a:rPr lang="zh-CN" altLang="en-US" sz="2800" dirty="0" smtClean="0">
                <a:latin typeface="+mj-lt"/>
                <a:ea typeface="DFKai-SB" pitchFamily="65" charset="-120"/>
              </a:rPr>
              <a:t>）</a:t>
            </a:r>
            <a:endParaRPr lang="en-US" sz="2800" dirty="0"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myfrienddebbie.com/images/homeworkpr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4812631" cy="32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0" y="762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看图说话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kàn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tú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shuō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huà</a:t>
            </a:r>
            <a:r>
              <a:rPr lang="en-US" altLang="zh-CN" sz="2800" dirty="0" smtClean="0"/>
              <a:t>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52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一边</a:t>
            </a:r>
            <a:r>
              <a:rPr lang="en-US" altLang="zh-CN" sz="24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(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 pitchFamily="18" charset="0"/>
              </a:rPr>
              <a:t>bi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/>
              </a:rPr>
              <a:t>ā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 pitchFamily="18" charset="0"/>
              </a:rPr>
              <a:t>n</a:t>
            </a:r>
            <a:r>
              <a:rPr lang="en-US" altLang="zh-CN" sz="24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)</a:t>
            </a:r>
            <a:r>
              <a:rPr lang="en-US" altLang="zh-TW" sz="32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…</a:t>
            </a:r>
            <a:r>
              <a:rPr lang="zh-CN" altLang="en-US" sz="32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，一边</a:t>
            </a:r>
            <a:r>
              <a:rPr lang="en-US" altLang="zh-CN" sz="24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(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 pitchFamily="18" charset="0"/>
              </a:rPr>
              <a:t>bi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/>
              </a:rPr>
              <a:t>ā</a:t>
            </a:r>
            <a:r>
              <a:rPr lang="en-US" altLang="zh-CN" sz="2400" b="1" dirty="0" err="1" smtClean="0">
                <a:solidFill>
                  <a:srgbClr val="7030A0"/>
                </a:solidFill>
                <a:ea typeface="DFKai-SB" pitchFamily="65" charset="-120"/>
                <a:cs typeface="Times New Roman" pitchFamily="18" charset="0"/>
              </a:rPr>
              <a:t>n</a:t>
            </a:r>
            <a:r>
              <a:rPr lang="en-US" altLang="zh-CN" sz="2400" b="1" dirty="0" smtClean="0">
                <a:solidFill>
                  <a:srgbClr val="7030A0"/>
                </a:solidFill>
                <a:ea typeface="DFKai-SB" pitchFamily="65" charset="-120"/>
                <a:cs typeface="Times New Roman" pitchFamily="18" charset="0"/>
              </a:rPr>
              <a:t>)</a:t>
            </a:r>
            <a:r>
              <a:rPr lang="en-US" altLang="zh-TW" sz="3200" b="1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…</a:t>
            </a:r>
            <a:endParaRPr lang="en-US" altLang="zh-TW" sz="3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教室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ji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ào shì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classroom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5" name="Picture 5" descr="C:\Users\Owner\AppData\Local\Microsoft\Windows\Temporary Internet Files\Content.IE5\VA2K4FZ6\MC90043423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981200"/>
            <a:ext cx="4163392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门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én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door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 descr="C:\Users\Owner\AppData\Local\Microsoft\Windows\Temporary Internet Files\Content.IE5\4FPLVGMJ\MM90023627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752600"/>
            <a:ext cx="3259393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窗户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/>
              <a:t>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ng hù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window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C:\Users\Owner\AppData\Local\Microsoft\Windows\Temporary Internet Files\Content.IE5\4FPLVGMJ\MC90002244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524000"/>
            <a:ext cx="3231200" cy="343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灯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dēng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light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CHW2W0T6\MC9003839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133600"/>
            <a:ext cx="2057400" cy="2128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白板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ái  bǎn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657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White board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5362" name="Picture 2" descr="http://content.etilize.com/Large/1010047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5240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桌子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zhu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ō zi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table; desk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314" name="Picture 2" descr="http://www.desk-warehouse.co.uk/images/imagebank/uploads/AA%20Luffield%20Radial%20crescent%20Desk%201600mm%20x%201200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3181350" cy="3181351"/>
          </a:xfrm>
          <a:prstGeom prst="rect">
            <a:avLst/>
          </a:prstGeom>
          <a:noFill/>
        </p:spPr>
      </p:pic>
      <p:pic>
        <p:nvPicPr>
          <p:cNvPr id="13316" name="Picture 4" descr="http://www.treehugger.com/buygreen-knu-round-dining-ta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657600"/>
            <a:ext cx="2051617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椅子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971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(y</a:t>
            </a:r>
            <a:r>
              <a:rPr lang="en-US" sz="2800" dirty="0" smtClean="0"/>
              <a:t>ǐ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zi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chair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5842" name="Picture 2" descr="http://www.clownsunlimited.com/images/EventPlanning/EventRentals/TablesAndChairs/Chair-Fo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0"/>
            <a:ext cx="2362200" cy="2362201"/>
          </a:xfrm>
          <a:prstGeom prst="rect">
            <a:avLst/>
          </a:prstGeom>
          <a:noFill/>
        </p:spPr>
      </p:pic>
      <p:pic>
        <p:nvPicPr>
          <p:cNvPr id="35844" name="Picture 4" descr="http://t3.gstatic.com/images?q=tbn:J6X_F619AxV32M: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2362200"/>
            <a:ext cx="1804219" cy="2330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铅笔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qi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ān bǐ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pencil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7890" name="Picture 2" descr="http://www.faqs.org/photo-dict/photofiles/list/459/836penc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133600"/>
            <a:ext cx="2123237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原子笔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971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yu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án zǐ bǐ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pen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9938" name="Picture 2" descr="http://www.scienceprog.com/wp-content/uploads/2008/07/small_solder_p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286000"/>
            <a:ext cx="2667000" cy="266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文件夹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971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wén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jiàn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jiá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581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binder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 descr="C:\Users\Owner\AppData\Local\Microsoft\Windows\Temporary Internet Files\Content.IE5\3WB2OR4N\MP9003828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28800"/>
            <a:ext cx="352044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Kai-SB" pitchFamily="65" charset="-120"/>
                <a:ea typeface="DFKai-SB" pitchFamily="65" charset="-120"/>
              </a:rPr>
              <a:t>在</a:t>
            </a:r>
            <a:r>
              <a:rPr lang="en-US" altLang="zh-CN" sz="36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3600" dirty="0" err="1" smtClean="0">
                <a:latin typeface="+mj-lt"/>
                <a:ea typeface="DFKai-SB" pitchFamily="65" charset="-120"/>
              </a:rPr>
              <a:t>zài</a:t>
            </a:r>
            <a:r>
              <a:rPr lang="en-US" altLang="zh-CN" sz="3600" dirty="0" smtClean="0">
                <a:latin typeface="+mj-lt"/>
                <a:ea typeface="DFKai-SB" pitchFamily="65" charset="-120"/>
              </a:rPr>
              <a:t>; at, in, on)</a:t>
            </a:r>
            <a:endParaRPr lang="en-US" sz="3600" dirty="0">
              <a:latin typeface="+mj-lt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Combined with a noun, the preposition 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在</a:t>
            </a:r>
            <a:r>
              <a:rPr lang="en-US" altLang="zh-CN" sz="3600" dirty="0" smtClean="0">
                <a:latin typeface="+mj-lt"/>
              </a:rPr>
              <a:t>indicates location.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1242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我的书在这儿。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962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我喜欢在家看电影。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笔记本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bǐ   jì   běn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notebook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4276" name="Picture 4" descr="Foray Wirebound Recycled Paper Cover Assign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981200"/>
            <a:ext cx="29718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橡皮擦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xiàng pí cā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eraser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8610" name="Picture 2" descr="http://ronnietucker.co.uk/wp-content/uploads/2009/12/era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133600"/>
            <a:ext cx="3410565" cy="2114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纸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zh</a:t>
            </a:r>
            <a:r>
              <a:rPr lang="en-US" altLang="zh-CN" sz="2800" dirty="0" err="1" smtClean="0">
                <a:latin typeface="Times New Roman"/>
                <a:ea typeface="DFKai-SB" pitchFamily="65" charset="-120"/>
                <a:cs typeface="Times New Roman"/>
              </a:rPr>
              <a:t>ǐ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paper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4" name="Document"/>
          <p:cNvSpPr>
            <a:spLocks noEditPoints="1" noChangeArrowheads="1"/>
          </p:cNvSpPr>
          <p:nvPr/>
        </p:nvSpPr>
        <p:spPr bwMode="auto">
          <a:xfrm>
            <a:off x="2362200" y="1905000"/>
            <a:ext cx="1905000" cy="22669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2600" y="2133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书包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895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shū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bāo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429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Book</a:t>
            </a:r>
            <a:r>
              <a:rPr lang="zh-CN" altLang="en-US" sz="28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bag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0" name="Picture 4" descr="C:\Users\Owner\AppData\Local\Microsoft\Windows\Temporary Internet Files\Content.IE5\VA2K4FZ6\MC90043942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066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DFKai-SB" pitchFamily="65" charset="-120"/>
                <a:ea typeface="DFKai-SB" pitchFamily="65" charset="-120"/>
              </a:rPr>
              <a:t>量词</a:t>
            </a:r>
            <a:r>
              <a:rPr lang="zh-CN" altLang="en-US" sz="2400" dirty="0" smtClean="0">
                <a:latin typeface="DFKai-SB" pitchFamily="65" charset="-120"/>
                <a:ea typeface="DFKai-SB" pitchFamily="65" charset="-120"/>
              </a:rPr>
              <a:t>（</a:t>
            </a:r>
            <a:r>
              <a:rPr lang="en-US" altLang="zh-CN" dirty="0" err="1" smtClean="0">
                <a:latin typeface="DFKai-SB" pitchFamily="65" charset="-120"/>
                <a:ea typeface="DFKai-SB" pitchFamily="65" charset="-120"/>
              </a:rPr>
              <a:t>liàng</a:t>
            </a: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> c</a:t>
            </a:r>
            <a:r>
              <a:rPr lang="vi-VN" altLang="zh-CN" dirty="0" smtClean="0">
                <a:latin typeface="Times New Roman"/>
                <a:ea typeface="DFKai-SB" pitchFamily="65" charset="-120"/>
                <a:cs typeface="Times New Roman"/>
              </a:rPr>
              <a:t>í</a:t>
            </a:r>
            <a:r>
              <a:rPr lang="en-US" altLang="zh-CN" dirty="0" smtClean="0">
                <a:latin typeface="DFKai-SB" pitchFamily="65" charset="-120"/>
                <a:ea typeface="DFKai-SB" pitchFamily="65" charset="-120"/>
              </a:rPr>
              <a:t>; measure words</a:t>
            </a:r>
            <a:r>
              <a:rPr lang="en-US" altLang="zh-CN" sz="24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48000" y="914400"/>
            <a:ext cx="26670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190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个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2672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DFKai-SB" pitchFamily="65" charset="-120"/>
                <a:ea typeface="DFKai-SB" pitchFamily="65" charset="-120"/>
              </a:rPr>
              <a:t>口</a:t>
            </a:r>
            <a:endParaRPr lang="en-US" sz="40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371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张</a:t>
            </a:r>
            <a:r>
              <a:rPr lang="en-US" altLang="zh-CN" sz="2400" dirty="0" err="1" smtClean="0">
                <a:latin typeface="DFKai-SB" pitchFamily="65" charset="-120"/>
                <a:ea typeface="DFKai-SB" pitchFamily="65" charset="-120"/>
              </a:rPr>
              <a:t>zh</a:t>
            </a:r>
            <a:r>
              <a:rPr lang="en-US" altLang="zh-CN" sz="2400" dirty="0" err="1" smtClean="0">
                <a:latin typeface="Calibri"/>
                <a:ea typeface="DFKai-SB" pitchFamily="65" charset="-120"/>
              </a:rPr>
              <a:t>ā</a:t>
            </a:r>
            <a:r>
              <a:rPr lang="en-US" altLang="zh-CN" sz="2400" dirty="0" err="1" smtClean="0">
                <a:latin typeface="DFKai-SB" pitchFamily="65" charset="-120"/>
                <a:ea typeface="DFKai-SB" pitchFamily="65" charset="-120"/>
              </a:rPr>
              <a:t>ng</a:t>
            </a:r>
            <a:endParaRPr lang="en-US" sz="2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4038600"/>
            <a:ext cx="144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把</a:t>
            </a:r>
            <a:endParaRPr lang="en-US" altLang="zh-CN" sz="4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2400" dirty="0" smtClean="0">
                <a:latin typeface="DFKai-SB" pitchFamily="65" charset="-120"/>
                <a:ea typeface="DFKai-SB" pitchFamily="65" charset="-120"/>
              </a:rPr>
              <a:t> b</a:t>
            </a:r>
            <a:r>
              <a:rPr lang="vi-VN" sz="2400" dirty="0" smtClean="0">
                <a:latin typeface="Times New Roman"/>
                <a:ea typeface="DFKai-SB" pitchFamily="65" charset="-120"/>
                <a:cs typeface="Times New Roman"/>
              </a:rPr>
              <a:t>ă</a:t>
            </a:r>
            <a:endParaRPr lang="en-US" sz="24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029" name="Picture 5" descr="C:\Users\Owner\AppData\Local\Microsoft\Windows\Temporary Internet Files\Content.IE5\21GZSOH5\MC91021699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1397000" cy="1524000"/>
          </a:xfrm>
          <a:prstGeom prst="rect">
            <a:avLst/>
          </a:prstGeom>
          <a:noFill/>
        </p:spPr>
      </p:pic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3657600" y="1371600"/>
            <a:ext cx="838200" cy="11239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2" descr="http://www.clownsunlimited.com/images/EventPlanning/EventRentals/TablesAndChairs/Chair-Fo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733800"/>
            <a:ext cx="1447800" cy="14478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696200" y="1066800"/>
            <a:ext cx="144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本</a:t>
            </a:r>
            <a:r>
              <a:rPr lang="en-US" sz="2400" dirty="0" smtClean="0">
                <a:latin typeface="DFKai-SB" pitchFamily="65" charset="-120"/>
                <a:ea typeface="DFKai-SB" pitchFamily="65" charset="-120"/>
              </a:rPr>
              <a:t> </a:t>
            </a:r>
          </a:p>
          <a:p>
            <a:r>
              <a:rPr lang="en-US" sz="2400" dirty="0" smtClean="0">
                <a:latin typeface="DFKai-SB" pitchFamily="65" charset="-120"/>
                <a:ea typeface="DFKai-SB" pitchFamily="65" charset="-120"/>
              </a:rPr>
              <a:t> b</a:t>
            </a:r>
            <a:r>
              <a:rPr lang="vi-VN" sz="2400" dirty="0" smtClean="0">
                <a:latin typeface="Times New Roman"/>
                <a:ea typeface="DFKai-SB" pitchFamily="65" charset="-120"/>
                <a:cs typeface="Times New Roman"/>
              </a:rPr>
              <a:t>ĕ</a:t>
            </a:r>
            <a:r>
              <a:rPr lang="en-US" sz="2400" dirty="0" smtClean="0">
                <a:latin typeface="Times New Roman"/>
                <a:ea typeface="DFKai-SB" pitchFamily="65" charset="-120"/>
                <a:cs typeface="Times New Roman"/>
              </a:rPr>
              <a:t>n</a:t>
            </a:r>
            <a:endParaRPr lang="en-US" sz="24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16" name="Picture 2" descr="http://www.faqs.org/photo-dict/photofiles/list/459/836penc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267200"/>
            <a:ext cx="917448" cy="1333500"/>
          </a:xfrm>
          <a:prstGeom prst="rect">
            <a:avLst/>
          </a:prstGeom>
          <a:noFill/>
        </p:spPr>
      </p:pic>
      <p:pic>
        <p:nvPicPr>
          <p:cNvPr id="17" name="Picture 2" descr="http://www.scienceprog.com/wp-content/uploads/2008/07/small_solder_p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038600"/>
            <a:ext cx="914401" cy="914401"/>
          </a:xfrm>
          <a:prstGeom prst="rect">
            <a:avLst/>
          </a:prstGeom>
          <a:noFill/>
        </p:spPr>
      </p:pic>
      <p:pic>
        <p:nvPicPr>
          <p:cNvPr id="5" name="Picture 2" descr="C:\Users\Owner\AppData\Local\Microsoft\Windows\Temporary Internet Files\Content.IE5\3WB2OR4N\MP90044829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33400"/>
            <a:ext cx="1114313" cy="1676400"/>
          </a:xfrm>
          <a:prstGeom prst="rect">
            <a:avLst/>
          </a:prstGeom>
          <a:noFill/>
        </p:spPr>
      </p:pic>
      <p:pic>
        <p:nvPicPr>
          <p:cNvPr id="18" name="Picture 4" descr="Foray Wirebound Recycled Paper Cover Assignmen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2209800"/>
            <a:ext cx="1219201" cy="1219201"/>
          </a:xfrm>
          <a:prstGeom prst="rect">
            <a:avLst/>
          </a:prstGeom>
          <a:noFill/>
        </p:spPr>
      </p:pic>
      <p:pic>
        <p:nvPicPr>
          <p:cNvPr id="1028" name="Picture 4" descr="C:\Users\Owner\AppData\Local\Microsoft\Windows\Temporary Internet Files\Content.IE5\3WB2OR4N\MC900440583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1676400"/>
            <a:ext cx="1219200" cy="1184613"/>
          </a:xfrm>
          <a:prstGeom prst="rect">
            <a:avLst/>
          </a:prstGeom>
          <a:noFill/>
        </p:spPr>
      </p:pic>
      <p:sp>
        <p:nvSpPr>
          <p:cNvPr id="21" name="Oval 20"/>
          <p:cNvSpPr/>
          <p:nvPr/>
        </p:nvSpPr>
        <p:spPr>
          <a:xfrm>
            <a:off x="228600" y="3505200"/>
            <a:ext cx="2514600" cy="2286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715000" y="3886200"/>
            <a:ext cx="28194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0" y="3352800"/>
            <a:ext cx="25908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8600" y="1219200"/>
            <a:ext cx="25146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96000" y="304800"/>
            <a:ext cx="2819400" cy="3429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67600" y="4648200"/>
            <a:ext cx="1447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枝</a:t>
            </a:r>
            <a:endParaRPr lang="en-US" altLang="zh-CN" sz="44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sz="24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sz="2400" dirty="0" err="1" smtClean="0">
                <a:latin typeface="DFKai-SB" pitchFamily="65" charset="-120"/>
                <a:ea typeface="DFKai-SB" pitchFamily="65" charset="-120"/>
              </a:rPr>
              <a:t>zh</a:t>
            </a:r>
            <a:r>
              <a:rPr lang="en-US" sz="2400" dirty="0" err="1" smtClean="0">
                <a:latin typeface="Calibri"/>
                <a:ea typeface="DFKai-SB" pitchFamily="65" charset="-120"/>
              </a:rPr>
              <a:t>ī</a:t>
            </a:r>
            <a:endParaRPr lang="en-US" sz="24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2" grpId="0" animBg="1"/>
      <p:bldP spid="15" grpId="0"/>
      <p:bldP spid="1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2.warnerbros.com/friendstv/img/friends_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2889732" cy="18002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60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#1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60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#2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60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#3</a:t>
            </a:r>
            <a:endParaRPr lang="en-US" sz="3600" dirty="0"/>
          </a:p>
        </p:txBody>
      </p:sp>
      <p:pic>
        <p:nvPicPr>
          <p:cNvPr id="24577" name="Picture 4" descr="http://www.clownsunlimited.com/images/EventPlanning/EventRentals/TablesAndChairs/Chair-Fo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371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www.clownsunlimited.com/images/EventPlanning/EventRentals/TablesAndChairs/Chair-Fo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clownsunlimited.com/images/EventPlanning/EventRentals/TablesAndChairs/Chair-Fo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4384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clownsunlimited.com/images/EventPlanning/EventRentals/TablesAndChairs/Chair-Fo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3622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Documents"/>
          <p:cNvSpPr>
            <a:spLocks noEditPoints="1" noChangeArrowheads="1"/>
          </p:cNvSpPr>
          <p:nvPr/>
        </p:nvSpPr>
        <p:spPr bwMode="auto">
          <a:xfrm>
            <a:off x="6248400" y="1828800"/>
            <a:ext cx="614362" cy="92392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Documents"/>
          <p:cNvSpPr>
            <a:spLocks noEditPoints="1" noChangeArrowheads="1"/>
          </p:cNvSpPr>
          <p:nvPr/>
        </p:nvSpPr>
        <p:spPr bwMode="auto">
          <a:xfrm>
            <a:off x="6934200" y="2590800"/>
            <a:ext cx="614362" cy="92392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Documents"/>
          <p:cNvSpPr>
            <a:spLocks noEditPoints="1" noChangeArrowheads="1"/>
          </p:cNvSpPr>
          <p:nvPr/>
        </p:nvSpPr>
        <p:spPr bwMode="auto">
          <a:xfrm>
            <a:off x="7162800" y="1371600"/>
            <a:ext cx="614362" cy="92392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19400" y="3886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#4</a:t>
            </a:r>
            <a:endParaRPr lang="en-US" sz="3600" dirty="0"/>
          </a:p>
        </p:txBody>
      </p:sp>
      <p:pic>
        <p:nvPicPr>
          <p:cNvPr id="22" name="Picture 4" descr="Foray Wirebound Recycled Paper Cover Assign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962400"/>
            <a:ext cx="1143001" cy="1143001"/>
          </a:xfrm>
          <a:prstGeom prst="rect">
            <a:avLst/>
          </a:prstGeom>
          <a:noFill/>
        </p:spPr>
      </p:pic>
      <p:pic>
        <p:nvPicPr>
          <p:cNvPr id="23" name="Picture 4" descr="Foray Wirebound Recycled Paper Cover Assign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962402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1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#1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457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#2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57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#3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3352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#4</a:t>
            </a:r>
            <a:endParaRPr lang="en-US" sz="3600" dirty="0"/>
          </a:p>
        </p:txBody>
      </p:sp>
      <p:pic>
        <p:nvPicPr>
          <p:cNvPr id="67586" name="Picture 2" descr="http://z.about.com/d/animatedtv/1/0/F/U/simpFamily_Vertical2f_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799"/>
            <a:ext cx="1828800" cy="2803021"/>
          </a:xfrm>
          <a:prstGeom prst="rect">
            <a:avLst/>
          </a:prstGeom>
          <a:noFill/>
        </p:spPr>
      </p:pic>
      <p:pic>
        <p:nvPicPr>
          <p:cNvPr id="22529" name="Picture 1" descr="C:\Users\Owner\AppData\Local\Microsoft\Windows\Temporary Internet Files\Content.IE5\DCOUT2YY\MP90043948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295400"/>
            <a:ext cx="1658693" cy="2210187"/>
          </a:xfrm>
          <a:prstGeom prst="rect">
            <a:avLst/>
          </a:prstGeom>
          <a:noFill/>
        </p:spPr>
      </p:pic>
      <p:pic>
        <p:nvPicPr>
          <p:cNvPr id="27" name="Picture 2" descr="C:\Users\Owner\AppData\Local\Microsoft\Windows\Temporary Internet Files\Content.IE5\CHW2W0T6\MC90038399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219200"/>
            <a:ext cx="1600200" cy="1655491"/>
          </a:xfrm>
          <a:prstGeom prst="rect">
            <a:avLst/>
          </a:prstGeom>
          <a:noFill/>
        </p:spPr>
      </p:pic>
      <p:pic>
        <p:nvPicPr>
          <p:cNvPr id="28" name="Picture 4" descr="http://t3.gstatic.com/images?q=tbn:J6X_F619AxV32M: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810000"/>
            <a:ext cx="919317" cy="1187452"/>
          </a:xfrm>
          <a:prstGeom prst="rect">
            <a:avLst/>
          </a:prstGeom>
          <a:noFill/>
        </p:spPr>
      </p:pic>
      <p:pic>
        <p:nvPicPr>
          <p:cNvPr id="30" name="Picture 4" descr="http://t3.gstatic.com/images?q=tbn:J6X_F619AxV32M: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429000"/>
            <a:ext cx="919317" cy="1187452"/>
          </a:xfrm>
          <a:prstGeom prst="rect">
            <a:avLst/>
          </a:prstGeom>
          <a:noFill/>
        </p:spPr>
      </p:pic>
      <p:pic>
        <p:nvPicPr>
          <p:cNvPr id="31" name="Picture 4" descr="http://t3.gstatic.com/images?q=tbn:J6X_F619AxV32M: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4800600"/>
            <a:ext cx="919317" cy="1187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53340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PMingLiU" pitchFamily="18" charset="-120"/>
                <a:cs typeface="Times New Roman" pitchFamily="18" charset="0"/>
              </a:rPr>
              <a:t>Draw pictures in the boxes.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1447800"/>
          <a:ext cx="6705600" cy="4343400"/>
        </p:xfrm>
        <a:graphic>
          <a:graphicData uri="http://schemas.openxmlformats.org/drawingml/2006/table">
            <a:tbl>
              <a:tblPr/>
              <a:tblGrid>
                <a:gridCol w="3290066"/>
                <a:gridCol w="3415534"/>
              </a:tblGrid>
              <a:tr h="21717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1.</a:t>
                      </a:r>
                      <a:r>
                        <a:rPr lang="zh-CN" sz="2000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铅笔</a:t>
                      </a:r>
                      <a:r>
                        <a:rPr lang="zh-CN" sz="2000" u="sng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在</a:t>
                      </a:r>
                      <a:r>
                        <a:rPr lang="zh-CN" sz="2000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桌子上面。</a:t>
                      </a:r>
                      <a:endParaRPr lang="en-US" sz="2000" dirty="0">
                        <a:latin typeface="DFKai-SB" pitchFamily="65" charset="-120"/>
                        <a:ea typeface="DFKai-SB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2.</a:t>
                      </a:r>
                      <a:r>
                        <a:rPr lang="zh-CN" sz="2000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笔记本</a:t>
                      </a:r>
                      <a:r>
                        <a:rPr lang="zh-CN" sz="2000" u="sng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在</a:t>
                      </a:r>
                      <a:r>
                        <a:rPr lang="zh-CN" sz="2000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书包里面。</a:t>
                      </a:r>
                      <a:endParaRPr lang="en-US" sz="2000" dirty="0">
                        <a:latin typeface="DFKai-SB" pitchFamily="65" charset="-120"/>
                        <a:ea typeface="DFKai-SB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3.</a:t>
                      </a:r>
                      <a:r>
                        <a:rPr lang="zh-CN" sz="200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白板</a:t>
                      </a:r>
                      <a:r>
                        <a:rPr lang="zh-CN" sz="2000" u="sng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在</a:t>
                      </a:r>
                      <a:r>
                        <a:rPr lang="zh-CN" sz="200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桌子左边。</a:t>
                      </a:r>
                      <a:endParaRPr lang="en-US" sz="2000">
                        <a:latin typeface="DFKai-SB" pitchFamily="65" charset="-120"/>
                        <a:ea typeface="DFKai-SB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4. </a:t>
                      </a:r>
                      <a:r>
                        <a:rPr lang="zh-CN" sz="2000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文件夹和纸</a:t>
                      </a:r>
                      <a:r>
                        <a:rPr lang="zh-CN" sz="2000" u="sng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在</a:t>
                      </a:r>
                      <a:r>
                        <a:rPr lang="zh-CN" sz="2000" dirty="0">
                          <a:latin typeface="DFKai-SB" pitchFamily="65" charset="-120"/>
                          <a:ea typeface="DFKai-SB" pitchFamily="65" charset="-120"/>
                          <a:cs typeface="Times New Roman"/>
                        </a:rPr>
                        <a:t>椅子下面。</a:t>
                      </a:r>
                      <a:endParaRPr lang="en-US" sz="2000" dirty="0">
                        <a:latin typeface="DFKai-SB" pitchFamily="65" charset="-120"/>
                        <a:ea typeface="DFKai-SB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276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学校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505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xué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xiào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114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school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VA2K4FZ6\MC9004355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2667000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304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Q: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你上什么学校？</a:t>
            </a:r>
            <a:endParaRPr lang="en-US" altLang="zh-CN" sz="48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2400" dirty="0" smtClean="0">
                <a:latin typeface="DFKai-SB" pitchFamily="65" charset="-120"/>
                <a:ea typeface="DFKai-SB" pitchFamily="65" charset="-120"/>
              </a:rPr>
              <a:t>    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nǐ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shàng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shén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me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xué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xiào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?</a:t>
            </a:r>
          </a:p>
          <a:p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7526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A: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我上林德堡中学。</a:t>
            </a:r>
            <a:endParaRPr lang="en-US" altLang="zh-CN" sz="48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2400" dirty="0" smtClean="0">
                <a:latin typeface="DFKai-SB" pitchFamily="65" charset="-120"/>
                <a:ea typeface="DFKai-SB" pitchFamily="65" charset="-120"/>
              </a:rPr>
              <a:t>    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w</a:t>
            </a:r>
            <a:r>
              <a:rPr lang="en-US" altLang="zh-CN" sz="2400" dirty="0" err="1" smtClean="0">
                <a:latin typeface="Arial" pitchFamily="34" charset="0"/>
                <a:ea typeface="DFKaiShu-GB5"/>
                <a:cs typeface="Arial" pitchFamily="34" charset="0"/>
              </a:rPr>
              <a:t>ǒ</a:t>
            </a:r>
            <a:r>
              <a:rPr lang="en-US" altLang="zh-CN" sz="2400" dirty="0" smtClean="0">
                <a:latin typeface="Arial" pitchFamily="34" charset="0"/>
                <a:ea typeface="DFKaiShu-GB5"/>
                <a:cs typeface="Arial" pitchFamily="34" charset="0"/>
              </a:rPr>
              <a:t>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shàng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lín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dé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b</a:t>
            </a:r>
            <a:r>
              <a:rPr lang="vi-VN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ă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o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zhōng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xué</a:t>
            </a:r>
            <a:endParaRPr lang="en-US" altLang="zh-CN" sz="2400" dirty="0" smtClean="0">
              <a:latin typeface="Arial" pitchFamily="34" charset="0"/>
              <a:ea typeface="DFKai-SB" pitchFamily="65" charset="-120"/>
              <a:cs typeface="Arial" pitchFamily="34" charset="0"/>
            </a:endParaRPr>
          </a:p>
          <a:p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3074" name="Picture 2" descr="http://3.bp.blogspot.com/_QpO5ayzbsro/TGwnJrYKqiI/AAAAAAAAADk/L5JLAG82zkg/S780/Lindbl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2004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276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学校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505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xué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xiào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114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school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C:\Users\Owner\AppData\Local\Microsoft\Windows\Temporary Internet Files\Content.IE5\VA2K4FZ6\MC9004355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2667000" cy="2667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3048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Q: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你上几年级？</a:t>
            </a:r>
            <a:endParaRPr lang="en-US" altLang="zh-CN" sz="48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2400" dirty="0" smtClean="0">
                <a:latin typeface="DFKai-SB" pitchFamily="65" charset="-120"/>
                <a:ea typeface="DFKai-SB" pitchFamily="65" charset="-120"/>
              </a:rPr>
              <a:t>    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nǐ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shàng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j</a:t>
            </a:r>
            <a:r>
              <a:rPr lang="en-US" altLang="zh-CN" sz="2400" dirty="0" err="1" smtClean="0">
                <a:latin typeface="Times New Roman"/>
                <a:ea typeface="DFKai-SB" pitchFamily="65" charset="-120"/>
                <a:cs typeface="Times New Roman"/>
              </a:rPr>
              <a:t>ǐ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  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nián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jí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?</a:t>
            </a:r>
          </a:p>
          <a:p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905000"/>
            <a:ext cx="655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A: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我上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____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年级。</a:t>
            </a:r>
            <a:endParaRPr lang="en-US" altLang="zh-CN" sz="48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2400" dirty="0" smtClean="0">
                <a:latin typeface="DFKai-SB" pitchFamily="65" charset="-120"/>
                <a:ea typeface="DFKai-SB" pitchFamily="65" charset="-120"/>
              </a:rPr>
              <a:t>    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w</a:t>
            </a:r>
            <a:r>
              <a:rPr lang="en-US" altLang="zh-CN" sz="2400" dirty="0" err="1" smtClean="0">
                <a:latin typeface="Arial" pitchFamily="34" charset="0"/>
                <a:ea typeface="DFKaiShu-GB5"/>
                <a:cs typeface="Arial" pitchFamily="34" charset="0"/>
              </a:rPr>
              <a:t>ǒ</a:t>
            </a:r>
            <a:r>
              <a:rPr lang="en-US" altLang="zh-CN" sz="2400" dirty="0" smtClean="0">
                <a:latin typeface="Arial" pitchFamily="34" charset="0"/>
                <a:ea typeface="DFKaiShu-GB5"/>
                <a:cs typeface="Arial" pitchFamily="34" charset="0"/>
              </a:rPr>
              <a:t>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shàng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            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nián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CN" sz="24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jí</a:t>
            </a:r>
            <a:r>
              <a:rPr lang="en-US" altLang="zh-CN" sz="24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</a:p>
          <a:p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1447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grade are you in?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0668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在</a:t>
            </a:r>
            <a:r>
              <a:rPr lang="zh-CN" altLang="en-US" sz="6000" dirty="0" smtClean="0"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6000" dirty="0" smtClean="0">
                <a:latin typeface="DFKai-SB" pitchFamily="65" charset="-120"/>
                <a:ea typeface="DFKai-SB" pitchFamily="65" charset="-120"/>
              </a:rPr>
              <a:t>vs.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</a:rPr>
              <a:t>再</a:t>
            </a:r>
            <a:endParaRPr lang="en-US" sz="66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2209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zài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81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在</a:t>
            </a:r>
            <a:r>
              <a:rPr lang="en-US" altLang="zh-CN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: </a:t>
            </a:r>
            <a:r>
              <a:rPr lang="en-US" sz="2800" dirty="0" smtClean="0">
                <a:solidFill>
                  <a:srgbClr val="7030A0"/>
                </a:solidFill>
              </a:rPr>
              <a:t>In, at, on; To indicate location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3352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chemeClr val="accent6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再</a:t>
            </a:r>
            <a:r>
              <a:rPr lang="en-US" altLang="zh-CN" sz="4400" dirty="0" smtClean="0">
                <a:solidFill>
                  <a:schemeClr val="accent6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again; </a:t>
            </a:r>
            <a:r>
              <a:rPr lang="zh-CN" altLang="en-US" sz="4000" dirty="0" smtClean="0">
                <a:solidFill>
                  <a:schemeClr val="accent6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再见！</a:t>
            </a:r>
            <a:endParaRPr lang="en-US" altLang="zh-CN" sz="4000" dirty="0" smtClean="0">
              <a:solidFill>
                <a:schemeClr val="accent6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	</a:t>
            </a:r>
            <a:r>
              <a:rPr lang="en-US" altLang="zh-CN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DFKai-SB" pitchFamily="65" charset="-120"/>
              </a:rPr>
              <a:t>then; </a:t>
            </a:r>
            <a:r>
              <a:rPr lang="zh-CN" altLang="en-U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DFKai-SB" pitchFamily="65" charset="-120"/>
              </a:rPr>
              <a:t>先</a:t>
            </a:r>
            <a:r>
              <a:rPr lang="en-US" altLang="zh-CN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DFKai-SB" pitchFamily="65" charset="-120"/>
              </a:rPr>
              <a:t>….., </a:t>
            </a:r>
            <a:r>
              <a:rPr lang="zh-CN" altLang="en-US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DFKai-SB" pitchFamily="65" charset="-120"/>
              </a:rPr>
              <a:t>再</a:t>
            </a:r>
            <a:r>
              <a:rPr lang="en-US" altLang="zh-CN" sz="4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DFKai-SB" pitchFamily="65" charset="-120"/>
              </a:rPr>
              <a:t>…..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+mj-lt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3800" y="685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上学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676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shàng</a:t>
            </a:r>
            <a:r>
              <a:rPr lang="en-US" altLang="zh-CN" sz="28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xué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2362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ea typeface="DFKai-SB" pitchFamily="65" charset="-120"/>
              </a:rPr>
              <a:t>To go to school</a:t>
            </a:r>
            <a:endParaRPr lang="en-US" sz="2800" dirty="0">
              <a:latin typeface="+mj-lt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3250" name="Picture 2" descr="http://ecx.images-amazon.com/images/I/61Y2EJMTZTL._BO2,204,203,200_PIsitb-sticker-arrow-click,TopRight,35,-76_AA300_SH20_OU0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3048000" cy="304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81600" y="30480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放学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3886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28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fàng</a:t>
            </a:r>
            <a:r>
              <a:rPr lang="en-US" altLang="zh-CN" sz="2800" dirty="0" smtClean="0">
                <a:latin typeface="Arial" pitchFamily="34" charset="0"/>
                <a:ea typeface="DFKai-SB" pitchFamily="65" charset="-120"/>
                <a:cs typeface="Arial" pitchFamily="34" charset="0"/>
              </a:rPr>
              <a:t> </a:t>
            </a:r>
            <a:r>
              <a:rPr lang="en-US" altLang="zh-CN" sz="2800" dirty="0" err="1" smtClean="0">
                <a:latin typeface="Arial" pitchFamily="34" charset="0"/>
                <a:ea typeface="DFKai-SB" pitchFamily="65" charset="-120"/>
                <a:cs typeface="Arial" pitchFamily="34" charset="0"/>
              </a:rPr>
              <a:t>xué</a:t>
            </a:r>
            <a:r>
              <a:rPr lang="en-US" altLang="zh-CN" sz="2800" dirty="0" smtClean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DFKai-SB" pitchFamily="65" charset="-120"/>
                <a:ea typeface="DFKai-SB" pitchFamily="65" charset="-120"/>
              </a:rPr>
              <a:t>)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572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ea typeface="DFKai-SB" pitchFamily="65" charset="-120"/>
              </a:rPr>
              <a:t>To dismiss from school</a:t>
            </a:r>
            <a:endParaRPr lang="en-US" sz="2800" dirty="0">
              <a:latin typeface="+mj-lt"/>
              <a:ea typeface="DFKai-SB" pitchFamily="65" charset="-120"/>
            </a:endParaRPr>
          </a:p>
        </p:txBody>
      </p:sp>
      <p:sp>
        <p:nvSpPr>
          <p:cNvPr id="14" name="Left-Right Arrow 13"/>
          <p:cNvSpPr/>
          <p:nvPr/>
        </p:nvSpPr>
        <p:spPr>
          <a:xfrm rot="1107605">
            <a:off x="2878965" y="3179559"/>
            <a:ext cx="1905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/>
      <p:bldP spid="12" grpId="0"/>
      <p:bldP spid="13" grpId="0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distance.gmu.edu/student-services/images/news-box/news-class_star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029075" cy="2495551"/>
          </a:xfrm>
          <a:prstGeom prst="rect">
            <a:avLst/>
          </a:prstGeom>
          <a:noFill/>
        </p:spPr>
      </p:pic>
      <p:pic>
        <p:nvPicPr>
          <p:cNvPr id="6" name="Picture 4" descr="http://c4.ac-images.myspacecdn.com/images01/4/s_492be279fad9c064f869e3965a2da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95600"/>
            <a:ext cx="3095297" cy="29921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上课</a:t>
            </a:r>
            <a:r>
              <a:rPr lang="en-US" sz="4800" dirty="0" smtClean="0">
                <a:latin typeface="+mj-lt"/>
                <a:ea typeface="DFKaiShu-GB5" pitchFamily="65" charset="-128"/>
                <a:cs typeface="DFKaiShu-GB5" pitchFamily="65" charset="-128"/>
              </a:rPr>
              <a:t>(</a:t>
            </a:r>
            <a:r>
              <a:rPr lang="en-US" sz="3600" dirty="0" err="1" smtClean="0">
                <a:latin typeface="+mj-lt"/>
                <a:ea typeface="DFKaiShu-GB5" pitchFamily="65" charset="-128"/>
                <a:cs typeface="DFKaiShu-GB5" pitchFamily="65" charset="-128"/>
              </a:rPr>
              <a:t>shàng</a:t>
            </a:r>
            <a:r>
              <a:rPr lang="en-US" sz="3600" dirty="0" smtClean="0">
                <a:latin typeface="+mj-lt"/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sz="3600" dirty="0" err="1" smtClean="0">
                <a:latin typeface="+mj-lt"/>
                <a:ea typeface="DFKaiShu-GB5" pitchFamily="65" charset="-128"/>
                <a:cs typeface="DFKaiShu-GB5" pitchFamily="65" charset="-128"/>
              </a:rPr>
              <a:t>kè</a:t>
            </a:r>
            <a:r>
              <a:rPr lang="en-US" sz="4800" dirty="0" smtClean="0">
                <a:latin typeface="+mj-lt"/>
                <a:ea typeface="DFKaiShu-GB5" pitchFamily="65" charset="-128"/>
                <a:cs typeface="DFKaiShu-GB5" pitchFamily="65" charset="-128"/>
              </a:rPr>
              <a:t>)</a:t>
            </a:r>
            <a:endParaRPr lang="en-US" sz="4800" dirty="0">
              <a:latin typeface="+mj-lt"/>
              <a:ea typeface="DFKaiShu-GB5" pitchFamily="65" charset="-128"/>
              <a:cs typeface="DFKaiShu-GB5" pitchFamily="65" charset="-128"/>
            </a:endParaRPr>
          </a:p>
        </p:txBody>
      </p:sp>
      <p:sp>
        <p:nvSpPr>
          <p:cNvPr id="4" name="Left-Right Arrow 3"/>
          <p:cNvSpPr/>
          <p:nvPr/>
        </p:nvSpPr>
        <p:spPr>
          <a:xfrm rot="1107605">
            <a:off x="3640966" y="3408159"/>
            <a:ext cx="1905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19050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KaiShu-GB5" pitchFamily="65" charset="-128"/>
                <a:ea typeface="DFKaiShu-GB5" pitchFamily="65" charset="-128"/>
                <a:cs typeface="DFKaiShu-GB5" pitchFamily="65" charset="-128"/>
              </a:rPr>
              <a:t>下课</a:t>
            </a:r>
            <a:r>
              <a:rPr lang="en-US" sz="4800" dirty="0" smtClean="0">
                <a:latin typeface="+mj-lt"/>
                <a:ea typeface="DFKaiShu-GB5" pitchFamily="65" charset="-128"/>
                <a:cs typeface="DFKaiShu-GB5" pitchFamily="65" charset="-128"/>
              </a:rPr>
              <a:t>(</a:t>
            </a:r>
            <a:r>
              <a:rPr lang="en-US" sz="3600" dirty="0" err="1" smtClean="0">
                <a:latin typeface="+mj-lt"/>
                <a:ea typeface="DFKaiShu-GB5" pitchFamily="65" charset="-128"/>
                <a:cs typeface="DFKaiShu-GB5" pitchFamily="65" charset="-128"/>
              </a:rPr>
              <a:t>xià</a:t>
            </a:r>
            <a:r>
              <a:rPr lang="en-US" sz="3600" dirty="0" smtClean="0">
                <a:latin typeface="+mj-lt"/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sz="3600" dirty="0" err="1" smtClean="0">
                <a:latin typeface="+mj-lt"/>
                <a:ea typeface="DFKaiShu-GB5" pitchFamily="65" charset="-128"/>
                <a:cs typeface="DFKaiShu-GB5" pitchFamily="65" charset="-128"/>
              </a:rPr>
              <a:t>kè</a:t>
            </a:r>
            <a:r>
              <a:rPr lang="en-US" sz="4800" dirty="0" smtClean="0">
                <a:latin typeface="+mj-lt"/>
                <a:ea typeface="DFKaiShu-GB5" pitchFamily="65" charset="-128"/>
                <a:cs typeface="DFKaiShu-GB5" pitchFamily="65" charset="-128"/>
              </a:rPr>
              <a:t>)</a:t>
            </a:r>
            <a:endParaRPr lang="en-US" sz="4800" dirty="0">
              <a:latin typeface="+mj-lt"/>
              <a:ea typeface="DFKaiShu-GB5" pitchFamily="65" charset="-128"/>
              <a:cs typeface="DFKaiShu-GB5" pitchFamily="65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685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Attend class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4495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finish class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9" grpId="0"/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2192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开车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kāi</a:t>
            </a:r>
            <a:r>
              <a:rPr lang="en-US" altLang="zh-CN" sz="4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ch</a:t>
            </a:r>
            <a:r>
              <a:rPr lang="en-US" sz="4800" dirty="0" err="1" smtClean="0">
                <a:latin typeface="+mj-lt"/>
              </a:rPr>
              <a:t>ē</a:t>
            </a:r>
            <a:r>
              <a:rPr lang="zh-CN" altLang="en-US" sz="4800" dirty="0" smtClean="0">
                <a:latin typeface="+mj-lt"/>
              </a:rPr>
              <a:t>；</a:t>
            </a:r>
            <a:r>
              <a:rPr lang="en-US" altLang="zh-CN" sz="4000" dirty="0" smtClean="0">
                <a:latin typeface="+mj-lt"/>
              </a:rPr>
              <a:t>VO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981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To drive car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Mode of transport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5841" name="Picture 1" descr="C:\Users\Owner\AppData\Local\Microsoft\Windows\Temporary Internet Files\Content.IE5\VA2K4FZ6\MC90038919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914400"/>
            <a:ext cx="1905000" cy="1770203"/>
          </a:xfrm>
          <a:prstGeom prst="rect">
            <a:avLst/>
          </a:prstGeom>
          <a:noFill/>
        </p:spPr>
      </p:pic>
      <p:pic>
        <p:nvPicPr>
          <p:cNvPr id="35842" name="Picture 2" descr="C:\Users\Owner\AppData\Local\Microsoft\Windows\Temporary Internet Files\Content.IE5\DCOUT2YY\MC90042067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124200"/>
            <a:ext cx="1633118" cy="14310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14800" y="3200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坐车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zuò</a:t>
            </a:r>
            <a:r>
              <a:rPr lang="en-US" altLang="zh-CN" sz="4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ch</a:t>
            </a:r>
            <a:r>
              <a:rPr lang="en-US" sz="4800" dirty="0" err="1" smtClean="0">
                <a:latin typeface="+mj-lt"/>
              </a:rPr>
              <a:t>ē</a:t>
            </a:r>
            <a:r>
              <a:rPr lang="en-US" sz="4800" dirty="0" smtClean="0">
                <a:latin typeface="+mj-lt"/>
              </a:rPr>
              <a:t>; </a:t>
            </a:r>
            <a:r>
              <a:rPr lang="en-US" sz="4000" dirty="0" smtClean="0">
                <a:latin typeface="+mj-lt"/>
              </a:rPr>
              <a:t>VO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962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To ride car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219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公车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g</a:t>
            </a:r>
            <a:r>
              <a:rPr lang="en-US" altLang="zh-CN" sz="4800" dirty="0" err="1" smtClean="0">
                <a:latin typeface="Calibri"/>
                <a:ea typeface="DFKai-SB" pitchFamily="65" charset="-120"/>
              </a:rPr>
              <a:t>ō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ng</a:t>
            </a:r>
            <a:r>
              <a:rPr lang="en-US" altLang="zh-CN" sz="4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ch</a:t>
            </a:r>
            <a:r>
              <a:rPr lang="en-US" sz="4800" dirty="0" err="1" smtClean="0">
                <a:latin typeface="+mj-lt"/>
              </a:rPr>
              <a:t>ē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1981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Public bus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Mode of transport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200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校车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xiào</a:t>
            </a:r>
            <a:r>
              <a:rPr lang="en-US" altLang="zh-CN" sz="4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ch</a:t>
            </a:r>
            <a:r>
              <a:rPr lang="en-US" sz="4800" dirty="0" err="1" smtClean="0">
                <a:latin typeface="+mj-lt"/>
              </a:rPr>
              <a:t>ē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962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School bus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58370" name="Picture 2" descr="C:\Users\Owner\AppData\Local\Microsoft\Windows\Temporary Internet Files\Content.IE5\VA2K4FZ6\MC9003887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143000"/>
            <a:ext cx="2470116" cy="1371600"/>
          </a:xfrm>
          <a:prstGeom prst="rect">
            <a:avLst/>
          </a:prstGeom>
          <a:noFill/>
        </p:spPr>
      </p:pic>
      <p:pic>
        <p:nvPicPr>
          <p:cNvPr id="58371" name="Picture 3" descr="C:\Users\Owner\AppData\Local\Microsoft\Windows\Temporary Internet Files\Content.IE5\VA2K4FZ6\MC90043936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048000"/>
            <a:ext cx="2523435" cy="198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0" y="12954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坐公车</a:t>
            </a:r>
            <a:endParaRPr lang="en-US" altLang="zh-CN" sz="48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3600" dirty="0" err="1" smtClean="0">
                <a:latin typeface="+mj-lt"/>
                <a:ea typeface="DFKai-SB" pitchFamily="65" charset="-120"/>
              </a:rPr>
              <a:t>zuò</a:t>
            </a:r>
            <a:r>
              <a:rPr lang="en-US" altLang="zh-CN" sz="36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3600" dirty="0" err="1" smtClean="0">
                <a:latin typeface="+mj-lt"/>
                <a:ea typeface="DFKai-SB" pitchFamily="65" charset="-120"/>
              </a:rPr>
              <a:t>gōng</a:t>
            </a:r>
            <a:r>
              <a:rPr lang="en-US" altLang="zh-CN" sz="36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3600" dirty="0" err="1" smtClean="0">
                <a:latin typeface="+mj-lt"/>
                <a:ea typeface="DFKai-SB" pitchFamily="65" charset="-120"/>
              </a:rPr>
              <a:t>ch</a:t>
            </a:r>
            <a:r>
              <a:rPr lang="en-US" sz="3600" dirty="0" err="1" smtClean="0">
                <a:latin typeface="+mj-lt"/>
              </a:rPr>
              <a:t>ē</a:t>
            </a:r>
            <a:r>
              <a:rPr lang="en-US" sz="3600" dirty="0" smtClean="0">
                <a:latin typeface="+mj-lt"/>
              </a:rPr>
              <a:t>; VO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Mode of transport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1242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坐校车</a:t>
            </a:r>
            <a:endParaRPr lang="en-US" altLang="zh-CN" sz="4800" dirty="0" smtClean="0"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3600" dirty="0" err="1" smtClean="0">
                <a:ea typeface="DFKai-SB" pitchFamily="65" charset="-120"/>
              </a:rPr>
              <a:t>zuò</a:t>
            </a:r>
            <a:r>
              <a:rPr lang="en-US" altLang="zh-CN" sz="3600" dirty="0" smtClean="0">
                <a:ea typeface="DFKai-SB" pitchFamily="65" charset="-120"/>
              </a:rPr>
              <a:t> </a:t>
            </a:r>
            <a:r>
              <a:rPr lang="en-US" altLang="zh-CN" sz="3600" dirty="0" err="1" smtClean="0">
                <a:latin typeface="+mj-lt"/>
                <a:ea typeface="DFKai-SB" pitchFamily="65" charset="-120"/>
              </a:rPr>
              <a:t>xiào</a:t>
            </a:r>
            <a:r>
              <a:rPr lang="en-US" altLang="zh-CN" sz="36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3600" dirty="0" err="1" smtClean="0">
                <a:latin typeface="+mj-lt"/>
                <a:ea typeface="DFKai-SB" pitchFamily="65" charset="-120"/>
              </a:rPr>
              <a:t>ch</a:t>
            </a:r>
            <a:r>
              <a:rPr lang="en-US" sz="3600" dirty="0" err="1" smtClean="0">
                <a:latin typeface="+mj-lt"/>
              </a:rPr>
              <a:t>ē</a:t>
            </a:r>
            <a:r>
              <a:rPr lang="en-US" sz="3600" dirty="0" smtClean="0">
                <a:latin typeface="+mj-lt"/>
              </a:rPr>
              <a:t>; VO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58370" name="Picture 2" descr="C:\Users\Owner\AppData\Local\Microsoft\Windows\Temporary Internet Files\Content.IE5\VA2K4FZ6\MC9003887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066800"/>
            <a:ext cx="2286000" cy="1371600"/>
          </a:xfrm>
          <a:prstGeom prst="rect">
            <a:avLst/>
          </a:prstGeom>
          <a:noFill/>
        </p:spPr>
      </p:pic>
      <p:pic>
        <p:nvPicPr>
          <p:cNvPr id="58371" name="Picture 3" descr="C:\Users\Owner\AppData\Local\Microsoft\Windows\Temporary Internet Files\Content.IE5\VA2K4FZ6\MC90043936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667000"/>
            <a:ext cx="2523435" cy="198990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1371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Ride + 			    =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3276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Ride + 			    =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 descr="See full size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65125"/>
            <a:ext cx="1133475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8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Mode of transport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1336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走路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zŏu</a:t>
            </a:r>
            <a:r>
              <a:rPr lang="en-US" altLang="zh-CN" sz="4800" dirty="0" smtClean="0">
                <a:latin typeface="+mj-lt"/>
                <a:ea typeface="DFKai-SB" pitchFamily="65" charset="-120"/>
              </a:rPr>
              <a:t> </a:t>
            </a:r>
            <a:r>
              <a:rPr lang="en-US" altLang="zh-CN" sz="4800" dirty="0" err="1" smtClean="0">
                <a:latin typeface="+mj-lt"/>
                <a:ea typeface="DFKai-SB" pitchFamily="65" charset="-120"/>
              </a:rPr>
              <a:t>l</a:t>
            </a:r>
            <a:r>
              <a:rPr lang="en-US" sz="4800" dirty="0" err="1" smtClean="0"/>
              <a:t>ù</a:t>
            </a:r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)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276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DFKai-SB" pitchFamily="65" charset="-120"/>
                <a:ea typeface="DFKai-SB" pitchFamily="65" charset="-120"/>
              </a:rPr>
              <a:t>To walk</a:t>
            </a:r>
            <a:endParaRPr lang="en-US" sz="2800" dirty="0">
              <a:latin typeface="DFKai-SB" pitchFamily="65" charset="-120"/>
              <a:ea typeface="DFKai-SB" pitchFamily="65" charset="-120"/>
            </a:endParaRPr>
          </a:p>
        </p:txBody>
      </p:sp>
      <p:pic>
        <p:nvPicPr>
          <p:cNvPr id="59395" name="Picture 3" descr="C:\Users\Owner\AppData\Local\Microsoft\Windows\Temporary Internet Files\Content.IE5\DCOUT2YY\MC90023075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2705477" cy="3468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你平常怎么上学？怎么回家？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133600"/>
            <a:ext cx="510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  英文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r>
              <a:rPr lang="zh-CN" altLang="en-US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40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yīng</a:t>
            </a:r>
            <a:r>
              <a:rPr lang="en-US" altLang="zh-CN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40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wén</a:t>
            </a:r>
            <a:r>
              <a:rPr lang="zh-CN" altLang="en-US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4000" dirty="0">
              <a:latin typeface="+mj-lt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68610" name="Picture 2" descr="http://t0.gstatic.com/images?q=tbn:ANd9GcSPJRR4_xpMumPKsDiB0oh8oNE5FnDRRMgrYLS8dpkH7clfaixHD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3721219" cy="3314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133600"/>
            <a:ext cx="5105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  中文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r>
              <a:rPr lang="zh-CN" altLang="en-US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40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zh</a:t>
            </a:r>
            <a:r>
              <a:rPr lang="en-US" altLang="zh-CN" sz="4000" dirty="0" err="1" smtClean="0">
                <a:latin typeface="Calibri"/>
                <a:ea typeface="DFPKaiShu-GB5" pitchFamily="66" charset="-128"/>
                <a:cs typeface="DFPKaiShu-GB5" pitchFamily="66" charset="-128"/>
              </a:rPr>
              <a:t>ō</a:t>
            </a:r>
            <a:r>
              <a:rPr lang="en-US" altLang="zh-CN" sz="40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ng</a:t>
            </a:r>
            <a:r>
              <a:rPr lang="en-US" altLang="zh-CN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40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wén</a:t>
            </a:r>
            <a:r>
              <a:rPr lang="zh-CN" altLang="en-US" sz="4000" dirty="0" smtClean="0">
                <a:latin typeface="+mj-lt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4000" dirty="0">
              <a:latin typeface="+mj-lt"/>
              <a:ea typeface="DFPKaiShu-GB5" pitchFamily="66" charset="-128"/>
              <a:cs typeface="DFPKaiShu-GB5" pitchFamily="66" charset="-128"/>
            </a:endParaRPr>
          </a:p>
        </p:txBody>
      </p:sp>
      <p:sp>
        <p:nvSpPr>
          <p:cNvPr id="70658" name="AutoShape 2" descr="data:image/jpg;base64,/9j/4AAQSkZJRgABAQAAAQABAAD/2wCEAAkGBhQSERUUEhQWFRQWFxwYGBcXGBgaGhweGhwgHBwcGB4YHCYeHBklHBwXIDAgJCgpLCwsHR4xNTAqNSYrLCkBCQoKDgwOFA8PFCkYFBwpKSkpKSkxKSkpKSkpLykpKSkpKTIuKSkpKSkpKSkpKSkpKSkpKSkpKSkpKSkpKSkpKf/AABEIAPYAzQMBIgACEQEDEQH/xAAcAAACAwEBAQEAAAAAAAAAAAAABgQFBwIDAQj/xABGEAACAQMCAwYEBAMFBgMJAAABAgMABBESIQUGMQcTIkFRYTJCcYEUI5HBUqGxFRYzYtIlcpLR4fAkorIXQ1NjZHSCg/H/xAAVAQEBAAAAAAAAAAAAAAAAAAAAAf/EABYRAQEBAAAAAAAAAAAAAAAAAAABMf/aAAwDAQACEQMRAD8A2qjNBoFBy8gGMkDJAGfMnoB71Q8487QcNjV5tTF20qiadZx8TYYgaV2yfcDzpU5rv7W14il1JfkiIkvZAtKe9MZVWRQ+mM6SCcgAY/zVQcncVHEOIma4spboPIVSV/FDboBkDQVMYPQnLZ32ydyGvcI4qlzBHPESY5F1LlSp+4O486mV8Ar7QFFFcyKSCAcEjY+nvQdVU8z8yxWFuZ5slQyqAuNRLHGFzjJxk/QGl7s/4vxEyzW3EYzmJQVn0YV98Y1DwPkYIIAPXO9Z72tcHu4z3lxfJcRtJhIg2lk2Y/4Q8IAxp1A53FBrvBud7K7YJBcI7kagm4bGMnYgbgdRV5WY9j0NusUeiznE5QmS6eIBDnfSjs2SuMDwjfGTWnUBRRRQFGaKzftQ5/8AwctsLaYNMkhM0IIKmPG6y4zpbONPmNzQPvEuLxW4RpnCK7rGCemps6QT5ZIxk7dKl1ivOHOv9p2tmrQSxLJdFmUfmF44l8TRaQGYDUfIDI67HGn8u8xtd6z+EuIIx8Lzqqa/omrUPqRj3oLuiiigKM0Up9ovPC8Otsrg3EnhiU429XYfwr/MkD6BYcV5yggu4LRtTTTnACDOgb4Z/MAkfyJ6CrysT5b5KuxGOJvcLHfM+uAXJXDqRhhJrGQzAnSB0GOmfC4cvdrELsIL5DZ3I2ZZARHn2Y/Dn/NgehNA+VC4jKV04JHX9qlo4IBBBBGQRuCPUe1QeLfL9/2olWBooNfD09Pf0orH+2JJVZpHsLYxkhFutRaTcbagrKQw3xqDAY86jdlEbWjxPPfwwwzglbVpBqcthVdlOyHYEHqcD1rjtDx3bC44wLoK6strEkak+IDcxkqrBSxyw8um9V8N9wQAJbcPur2RtyGdgenQiMnPn0XG1Qb7RWerzvxVh+VwZ1GNu8lx/Iqpq65M5ruLsyJc2Ulq0ePE2rQxJIIXUoOR12yPf1oaKqOajdC2ZrIr36YYKy6g4HxJjI3I6Y8wBtnNW9cvIFGWIA9SQB/OgTrDtHL2qTGyu2kLGN44oi2iRSBpJbScHIIOMDcHcEUo8zcsvckNNaWHDMt3zSvIGlcL8QZY1AY+MEjOScb1pfLPMKXsTTR57vvXRSfMIdOobdD1HXYj6BB5qv5v7cDxi3KWsCD/AMTKsUambLaskZ1ZAI0jPhFB8h4ybi4S3fi91GZP8Pu7RbZGxkAIzjUQcED1O3WmrgfIRt7gTtfXkxGcpLLlGyCPEMb4zke+Kzrtfl725sJdccivHpLxNqQlZBq0nJyPFW4GgKKKKApA534VwmW6SC7Xu7mdcrKngPXA1v8ADk6SMsD9RtTpe8Whh/xZoo8/xyIv/qIrDO0nicFxxeKQXMbQBYgZI/zNARizAgZDNknA6b70DeecbGK5lnhiluXtIu5j7hdUSRKoYuH2RMnUpOTnTtTFyB2hR8TRxp7qePd4slvCT4WUkDI8j6H6gnFf7z6orqGFX13lyXlCIDiJTlERV+YljnpsoGd9mrlXn6HhkQiThtyGbHeSNs7t0zgpsOuFBwPuTQbbRULg3FFuYI5lV0Ei50yLpcb4ww8jkVNoPhpQ4Tyen4uS6vJkubwAYGFC267le7QkkY3w7e58yS4Vl3aPynK3Ere6itWuonXu54lOnVpyQHOQApBG5OMoAfKgqLrka3ub2aW84sk8MP8AianUSrv8BPwKudsp9AATU7m7mHg10kUEglRVUpDdrE+lAuBhWbxSJ0zsR55Gc1V8ycjm1srq7niijmnniEUUZyIUaUNoBACknAGwx4djuanc6278X4vFZCKSOO21CV2x8LkEsMHAVgqqu+SW6DBoDgXIHF7OdUtbtRaswOsMGTSTnV3L7Zx/Cd8/F51pEySiNBM6PJ4ssiFFPTHhLMQcdd+tWyIFAAGABgD0A6CoPFvl+/7US4lXlt3iMmpk1DGpDpYf7p8j71mvGOyVmcyXHE52tU8TLKWZlQbkay+kbZ8Wn7GtQoorI+Vuy2Ce4/EGF4rNCO6jkLd5OQQRLIDssZ8kAGR5DfLrz0biCzeeykWJ4RrZSkZV0HVfEuzeYwRnp55FkvMaHX4JvAMn8tjnfGFxuxz5ffpmvZuLruAkjYz8K+gY43I3Ok/qvrQLXZpz9/aUTiRQtxFjXpBCsGzpZQSSOmCM9frTpVDwXku3tbmW5hVkaZQGQECMdCdKgbEkZO/mcYq+oCoHG+CRXcDwTrqjfGRnBBByCpG4IIBzU+igoOTuURw+J4kmlljLlkWTThAeoXA885PqfIb5W7Dhtvdcd4is8McuiK3094iuAdO5GRt1FPl3diMAkE5ONse53yQANv6VCl4rFGxIjcswVmKR5J+UAkdWG2xOwoM17a7dRLw2KNQu7hVUAAAtEAAB0Ga140icd5Fhu76C4UyxPHINWFBR9H5i9Thd+pxg9MZxT3QFFFFBQ8xcjWd8Q1zCGcbB1JR8ehZcEj2OaROc+EWkIThnDraJrycBS5Ad4021O7tlgSM7+Q1H+HOs1Ti9gjmciEiQ5DyLGmWwQNyDqIz5H0zjAzQQ34A9pw9YrGVYXgTIaQKUfGS3e6hkBjk5BGNvIVVdnfacvESYZE7u4RNR0nKOAQCyeY3I232IwTvhnPHYtRU6tiBkodJy2nYjqPM+WN6W+HcuWTcSS5gSWGaNWyiKqRNnK5YAHxEMdlx0Gem4O1FFFAUUVHvr5Yk1vnGQPCMnc4oFLtUtu9gtIf8A419Ah+niJ/pTqRvSbzBourqyPj7u2mllZQrameJBo07YwCSd8E42pkHGI9/jyNiNDZzkL6b+IgbetBOqv4t8v3/arCq/ivy/f9qJcWBooqt47zFb2cYkuZVjUnAzkljjOFABJNFWVRLDisU3eCJwxikaNx5q6nBBHUfuNxWM8J7UO64lcvbQvJbXLhyjHBUqv5koAzjKhmIPkBnpVR2f81rBfz3lxP3aMHaRBktK0hyqqg9CdWTgD13oP0RRVXyzzDHfWyXEQIR87NjUCpKkHBI6jyNWlAUUUUHncXCxozudKqCzE9AAMkn2AFdo4IBByDuCDkb+h9KUe1fi4g4XPvhpQIV99ezf+QOarey/mILwpO+YaoY5XVOjNDESNQB6gHK59hQaDRVc3MEAtRdGQCAxiQOdtiMjr8x6aeudq64Lx2G7iEtvIJEO2R1B8ww6hh6Ggn0UUUBULjPG4rSEzXD6I1wC2GO5OAMKCSSfaptJfalxfuILfdBqu4t5AxT8smTLBAWK6lXYb0Ev/wBpVq0Kyxd9MGMmFjifV+UFZ86sAABlOScdfPNXvB+MR3UCTwtqjkGVO488EEHoQQRWUQcTHcxHvCmqXiRIWF3Z1aRcqFwTGDqGXPwgEda0Ls8H+yrL/wC3j/pQMNFFFAUUUr848xtazWSlgsNxK0Mp2BXUvgYMfh0tv/8AygZZ7hUUs7BVAyWY4A+pO1LVl2m8Olm7hLldZOlSVYIx9FcjSfbffyzWXXvG+GrxCUXP4jiMQKd05mMgyQNY05UMNWMadjjGDUXjnAIbrj4to17uGVosqqBCq9yrsAuBpOM+W29QfoOq/i3y/f8Aap0UYVQo6AAD6DYVB4t8v3/aqlxYVD4v3QgkadVeJUZ3VgrAhQSdm26VMNZh2yc5aI/wEGWlmA73SMkRnfSP8z/yXPqKKh3fKNheWzXHCwI1YMJ2OQI0GJJFCNukpGEGPDpLeWMz7rjfC7Th9ndfgkbvEVYo3WMzaR1Yk5BI6lvMsNwTXnwlLbh3L7uJQzXULHUuTqkeMgKoHQJ0OemlicVUci9l73ccE9/JqtxEv4eFW+U+LxYHhG+SBkknc7UGucJuo5II5IQBG6B1AAAwwz0XbO++PPNS684IFRQiKFRQAqqAAAOgAGwFelAUvc384CwQO1vPMpB8USgquPJyT4c/SmGjNB+e+Z+arrjEtvA8cdtG8hMJcsF6FSzO2zAbjwgbnHWrDlzhZ7viFwrvJb2tlLaxOxyGYrl+7GMCIHUQPRl6nNaD2g8pT8Q7uFBbLGfimkUvOo2JEQ04AJAzht/UVE4Hy1JZW89lctD/AGe0Umm4yI5AZPiWRSSCcFiGGfhH0AZetgh4Gbid5XkE/wCHt0Mp7tQAGJCe2ZP5U/8AYby3JDbyXMhIW40iNM7aUJ8ZHqScD2HvU3lLsx4ebWKRo/xOoF0eQuAysxKnuw2hTp0gjHlvvmp/K/NKrcnh7WTWZXU0IXDRMu7HBUBQTudsjORnNA50UUUBVBfcGkkvFuWCsLZCLePURqdxiR5DpONsKoAPmT1GL+vC7v44lLSyJGo3JdgoA+5oMusba8teH3FxNau0k6yxpCpXXGLiR31MvVizyIukeIBF2640Xlnh5gs7aFvijhjQ/VVAP880i8A7Up58pDaS3b/iJMsg7uNYS57vxkY1BcDfGw3Oa02gKKKKApD7YrES2kClSwN5CDjPR9SHp0znGfUine5mKIzBWcgZ0pjUfYaiBn6kVjvNXOXFrqY2tvaz2wJ2AVhKy9MtJ8Kr5nSRj+I0HfI/Lq2s811DbNdKs0iWwEsYl7tDpaVUfSJBvgNkHrgb5qdyRGt5x++uwDph8K/Ujus/8Mb/AK0co9lEtrqu53DXqq5hTV4A7KQhlfqzFiOhx9fKbylwqbhPCHn7pTcMTLMkrspwNkQaFYl8Y8P8Tneg0mq/ivy/f9qW+Qe0pOJM0RiMM6LqK51KRkAlTscgkZBHn1NMnFvl+/7US4nSg4OnAbBwSMjPlkeYzSBzJwGDh3DbydmMl1NGyNcyAGR3kGgBfJF8Rwo2ArQTVXzLy9HfWz28uQr4OpcZBUgqRnbqKKS+zzg3fcB06QXkjuUQnriRnGAfIFgv6D0qX2Sc0RzWaWrnRc247to22YhScFQdzgbEeRBz5U0cFSC3tooonzHGgRTuSQATk4HmAzZ6daWOaeTOGX7tK0gimwSZYmAPh8JLgggkEgE7HoM9KBr5h4ylpbSzSFRoRiAxxqYDwqPUk4GKrOz3j63dhAwYF0jWOUDqrqoByPLOMj2NIJ7BC+GF9qU7gmEk4P8A+30p95H5Fi4bG6xs0jyYMjttnTnAVRsoGpvU79aBlooriaUIpZiFVRkk9APU0Gb2l4/FOMXMZZ0tbSKWDSNizSflsSRuCcMRv8i4xk1xb82Qor8O46q60GBLIpZJkBwkmUGVfHzeudwcitBF3BGT4kQsSx6KSehJ9Ttgn2qHxq2s7qPu7kRSJvjV1HqVPVTv1BBoKPg3G+EcOtnW3uoe7LNJp77vGLEdFBJb5QMY6/WpvI/aBDxJDpBjmUZkiJJwCcAhsAMD+oPl60w7LOD5OFJwWBHfybafiB8WRjBzmmflrgtnbKyWaRp01Fd2PprZiWPU9T50F1RRRQFJfahwiCe3VWhWa7cmK1BJDB23JyCPAqguc7eH3p0pd4xw4iUy/ilikICqzRqxji21LEGOA7vgl2DdFGnYUCDyFxy8kuraCDRHBCHWe1CECFUOjVK7DU07vkgDb9TjYKzXiXI0cRWfhd2YbsEgtJKXW4JySJC5I1Ehj0xsdtsht5PvrqW3BvBCJRse5bPlnxj4VbG/hYg5BGKC9ooooOXcAEnoBk/as9uuep7jh4v7NG0QXZ1oCCZLdAdRIPQlWU46gjPQVolQOF8GgtI3WFBHGztKwz4ctux3Oy7dOgFAocxcowcYjivbKfu5vCVlGSp0nKiRQch0OceYPUGm+54kLa3726dV0KveOoOnOwJA6hcn7CkHjfZzbPL33D7z8HM3iIRzoOW05AVlZPEQuxxkgYqnvOTeL3C/hm4lDNE2QVMrZIXGcju9RwceZoNXg4VB334pI0714wveqN2Q4I3GxGw3+lc8W+X7/tVD2d8n3HDonjmuRMhIKIFYCPrnBY5wdtsADHuavuK/L9/2olWFFBqJxe3lkglSBxFKyEJIRnSxGxx7UV6vZoTkopO25UHp08q5lhiUF2VFAySxCgDpkkn6Df2FLnKg4i0M0XEdMbrtHcRmPUwwctjcAjY5KjOdxsaRuPdml5PIXu+Jo1mPEJpXJ2P/AMvIjB9w2P6UGtcP4lDMCYJY5Aux7t1YD0HhJxUqkvsy4BYwQO9jKZ9baXlbqdHRdOkaRvnpvnOTTpQFfGXIwdwfI19ooPJrVCclVJ9cCj8KnTSuN/IefX9cD9BVbzFx82yflwyTzttHFGpOSehdgCI09WbHQ4zS32evxSSR57ySI28usrGCCyMG0gJgYCDDDGo+vXJoHb8MnXSufoP+/WvscCr8KgfQAV6UUBRRRQFeVwilSXUMANwQG2G+MH6dPpXrSdx3npluJrS1tZLmaOMFyCFjQsCcSM3TC4O3UnG2DQMXDpIJ4kliCPHIodSFG+d89OufuDmpkcQX4QB9AB/T7V+eOBdod3ZWMKQzQkd44WJk1OFGGJY6tkLMQABn4jnat25Y48t7aRXCY8a+ID5WGzrv6NkfpQWlFFFAV8ZQQQRkHYg9D9a+1S83c0R2Fs08gLbhVUebEHSCeirtux6e5wKDvis1nap3lwIYkJCamVerHOOnTO58upPmasILaPZ0VemzKB0bfYjyOx9OlYvzNw9blLm44jdyvPblALaBcRIZgCiRO6sHJBXLYB2JORite5dskhtII4xIqLGoUS/4gGOj+jeo8ulBY1X8W+X7/tVhVfxX5fv+1ErnmDjX4WIy9zNMB1EKhmHuQWBx7jOKw7nHtdubwGOHNtF0ZVbMjb9GbAK/RcfU1+g6xDnZ24mLm9AK2NpGywtgDvpSwQt6lc4+wA6k4Kbuxf8AFfgm/E6jEzBoGdtRKEYIAOSEyARnrk426oh5dmjjvLf+zpppBOy2zaWeKJWPiI30atJQg46nc7Yp64XzDd2HDxPfGOaMmARMvgZUlUZ7wKmMISOmScH2qr555pvLe5ghnvIreGcsXNsmp4VDADLPlmznqFXo2BQWXZV2dNZL+JuO8W5dWQx5XSq6ts6CdTHAO529K0SsM564XaDhqXlndXE7NMI+8kmlYnwsWGG04IIB2G2K1TkWS5axha8ZWlZQ2wwdJ3TV6vpwSfU0F/VbzBzBDZQma4LLGCFJVS27dMhegztn6VZV8ZQRgjI9D0oMV5w7b2kBjsAYhn/GfGs/7inIX6nJx5DrUbs050uBBeW4kcsltJNASFZYygLHORnxEggHK7e9XnaVGsiXMNhbRDulMl7cLGihQi6xEGABaQ4BIXONgcZOJfZXb3VuXsbm3UQtF3scyLs4YgEM4+IkN0IBGOmMVBE5e7Wb64hAj4e1zKp0vJGSqZxkFgFOkkdRkD09q5u1++t74R30caRocSxRqCyhlBB1a2yyghsee46naF2S82W3D1vPxEoTOju1wxL6BJnGkH1Ub+te3ZZw2Hid7dXN4vfSfFoKExZcnJJ+HIHhVT5ZO+Ng22KUMoZSCrAEEdCDuCPbFd1zGgUAKAABgADAAHQADYCuqoVeIdqHDoXdJLjDoSrKI5SQQcEHCVnLWsF9c3UttHxC8FxJqxFi2hAxsJHcnXg5xkDp0rW7/lW1nmSeWCN5U+F2G/tnybHlnOKoed+J6Z7e10oyvFNJoeKSVWaPSEBjhBYgZdth5D0oMrsOWRbYjn/s0XJOkLczySnJO2Y4Mog3Ay5OdulaRYcm8UihWKK+trdVz4IbUFR9Gc6ifc7/AFpP5/z/AGNb6o1j1XRwFgSAaRG+MIkj4HXcnPqPXXuW5meztmY5ZoIix9SUUk/rQc8vWdzFFpu51uJMnDrH3e22AQDgnOd9qs6KKDiaYIrMxwqgsSfIAZJ/SkjmTmGG+txbRWk92biJJdKjulRXAZHMrjSGBx0zuDnzFNnHOFi5tpoCxQSxshYDJGoYyAetLkvAJo9MInaCxtrFozJqUF3ZSpZgPhEaqHyMHJ2PWgWOMcYuQXu5GtIvwzpEsUQN1NHK/gJI1RxmbTgajq0qpA+bNjxwyQ24ll4xdS95kRR2yW6tK4+SPu1Y5B2ODgedK9nfW8ha64jGwh0FY3jhm7q6lKmJrhmCjS5AwoOkjUTnPV87KWjbh0RS1NvpyBqydWTqLozeLQWZtj09xgkIvZpd8VJePiMbd2EBSSTSJMkjw+H4hjJyQCMeecBt4t8v3/arCq/i3y/f9qJU2eEOpVhlWBBHqDsRSR2wlYuDTIqhVJiQBQAANYOwGwG3QU9Glvn/AJWPELNrdXEbF0YMckeE75A36E/fFFVPPvBXueCCOMEuqQOAPPTp1dPRSx+1Z/x26sDxa3eziNykYBuFgjL944yB4ThTnbJGx36mtxgkRFVNa+FVA3A6DA/WuoljQkroUucnTpGo+px8RoMZ7QOLvxGWxsxaz2uqXZZVVSQ2E1KqnYKNZ3ra40CgAdAMD6DpShZdn0I4m1+Z3lbdkjYhghYYyGyTpALaVwAM+1ONAVy65BGSM+Y6j6e9dUUCvzZYRwcHuoYgERbWUAZ3PhOSc7sxJySckk75Jq64DJqtbc+sMZ/VBUfmflyG+t3gnAwR4XwNSHyZMjY7fcZB2qXwuzWCGOFWysSLHknfwADxe9BWcM5Gs4HmdIFJmYOwYBlBGSNAYeEZJOB6+wAvVUDoMfSvgceRH611QFFFFAVnPa/weIxLda5FuVUwQpG5VpGlOABjxHTlmIXqMitGqmbllGuxdzO0joCIVbAjhB+Ioo+c+bkk+mKDDeY7J7XhcVpOzC4Fz3vcMPgR43AMZHxhm64Oz5Gxzne+XoGS0t0YaWWGNSp8iEAI+xqg7ReU2vIY5ICFurdxJCTpwTkEqS22+ARnbIGdiaY+DyytBE06hJii94oIID48QBBI658zQTKKKKD4zYGf+v8ASkzivBJ+JazcKY7RATFbMxjeZxnS9wygmOM+UfUdTgjAdKr+M8Bhu07u4TWvpll9uqkGg/PfG8wNHZXUySwIyMO4lMggVnJkUAYDvgsPFkjyxmv0PwjiMM8SvbOjxdFKEFRjbTt0x0welU8vZzYm0a1W3WONsboPGGHwtqOWLDfrnqR0JrIuJci8U4VIXtWleMttJb6jn07yMZOfLcMPeoP0FVfxb5fv+1ROUpL0wf7QWJZdsd2TuMfOPhD5zspxUvi3y/f9qqXFhXhc2McmNaBivwk9RnG49DsK9zRRVeOX7fIPcpkYA2zjAwAPYDbHTp6V9TgUC4xGBjYYyOoK+u+xI/7FKl/zNcS8RuOGxSrBJoWWCYor/IpeNlbY5yzBhuMHY4rPu1rgM1obWSW7muJJA5dnOFDJpIMSDZFwentQbhZcKihyY005AXqx2HTqTUuqzli6lks7eS4AEzxIz423Iz0HTrnFWdAUUUUEK74NDK2qSMMcacnPTxDGx6eN/wBa4k4DAQQYwcnJyW9Qeuc9QD9RUTmfnG24ega5crqzoUKWZ9OMhR08x1IFZPx3tmu7p1isIzBqYKMaZJXJOFAyulcnyH60GyDgUGMd2D9Sxzvq3yd98n2ztU+l3kWO+Fr/ALSIMxY6fg1BMDAcxjSWzqO3kRnemKgKKKKAqPd2CSjDrnbHUjb7GpFIdxzPdWXFVt7gGa2u3/8ADOANUZOMoQo8SqxGc7hSDnqKBqfgkCpgqAufNiBlvD5nGTkL69MeVS7SySIERrpBOo7k74A8z6AUl9tcRPCZCCRpkiY+41Yx+pB+wpt4CzG1gLEljDGWJ3JJQZJ980E6iiigKKKr+McbjtVjaUkK8qxagMgM+Qpb/KSAM+WRQdy8IjZgzAkjVjJ6a85x5jqelelnw9IixQYLkE+ecDHU79B6/wBTSdxTmbiskjQ2fDu6wxXv7h1KYz8QCkAgj0LdelKnN3N/EeF3EPe3sdy5BeSBYkSMLsACcast4t9iNIO/Sg2Wq/ivy/f9q9+HXgmhjlAKiRFcK3UagDg++9eHFfl+/wC1EuLA0UGiisb4vezLzLK9tAbmVIgAgYKATCq6mY7BRq36dah9sTXbWtm16sSSl5vDFqwoKpgEsxy3XJG31615cD4Bd8Svr+6s7k2698y95lxrDMSFBTfAVUP3Fc9pvK09pYQm5upLmRp23YsVUd2dk1sTjbJO3l6VBuNnGFjQDoEUD7ACvavCyP5Uef4F/wDSK96oKKKoOb+PXFrFrt7Rro76tL40+5UAsw/3RQReeeZILbuI7qDvoLhzGxKqyodsag3rkn1wp9KRuZLiDhfFFjsrKB5Xg/L+IskzswUjU5ULgDbC7HqBXg/NHGOK/lQ2scSBgS7RbKV3B1z5AYHppGQaWr7kWVOKW9pdy65LnS7umXI1lgclx4m8HU7b+1SjRuRbGHh3ezX3EIjcz7uhuE0Lk56E+KTJILdB0HqW6w50sZ5O7huoXkJwFDjJPXw5+L7ZpUtewqwXGprh8dcuqg/8CAgferpOyzhqlSLUAqQQe8lzkHIz499wKoa6KKKDOOau15rXMa2Nws2+nv1CpttqGhm1rt5EfWl7s843xTiF+ZzMe5jOZUORFgqQEjQZAc4znO2MknODoXOn4ieM2doCsky/mTNkJFGTht/ORgGAUb4yTjY0l9mVjeQ3FxFbSxvaQXZikSVcMQOskZQfHgfCdth9gqOdueJb7hKtrt0Dsqywb98XQ5JTxH8rODuoI6Z86quaOL2zWUX4e/u5p1dVZJXkVQoQ50KFVcA6QNycV9575cS0kkgW1cyS3QkgnwcNGyjMIwcEiQ4AxnH1qw4hwK+4hd2ttLYrZwp4ysa6YwjMNbMwypkwukL1zjbeoNJ7M5LxrFHvXVy4Vov4+7KjHeHG7HrnrjqSabK5SMKAqgBQMADoAOgHtXVUFU/N/BfxdlPAPidDo9da+JMeh1BauKSeJc9seLW9hbaXGW/EnGdPhJ0gjoy4yfcgetBmc3ELFWS4vrq7ubnwM9suVEci4Lo7vtpD5GEwR70y8m8iz313/aXElCqxDxwkfFgAJqU9IlAGAd2wCdutJ2gc9n8U0UFqtrNDcB2mAXvXZcgatKjUjas4JbUKbOW+Ecdkuopry47uEHU8YaPcddGhFI32G5yBnfNBplV/Fvl+/wC1WFV/Ffl+/wC1EuLA0p8/8SmMX4OzQvc3IK7bCKMghpHboo6qM9TnGcYpsNFFUnKHLEfD7VLePBI8Tt5u5xqbHkNgAPIAUg9v82Us4vNnkb9Aqj+bVqHEeGxzxtFKutG6jJH0IIwVI8iCCKz3iPZL3nEIH72Z7VF1sJpWkbUrZEcZY6grbE+wPXIwGjwRaFVf4QB+gx+1elFFAUUUUAazbiMGvmm36fl2uv8AlKNvfLitJpct+V2HFZb5mGDAsKKM56gsx8vLAH1oGOiiigKKKKApZ5H5TaxF0GYOJrl5VIyTpIGNWfm65/60zUUCH2ipqveEL/8AWav+HSf+dPlKvNPB5Jr/AIa6ISkMsskjeSjQMZ9y2AB9fSmo0BRRRQROLW8rwukEgikYYWQrq0Z6sBkZIGcZ88VQ8odntvw9mkUtNO+dU0nxENgsABsASM53J8yaZLrXobu8B9J0lhkasbZGRkZx5islXmTmOV9C2ojI2J7lVXIH8UrlSPdaCr7T5uKPL3c8SLAZ1SJo1UCRt+78TMXJwTtkAH6U7clck30Fz+Kvb1pHMZVogzMuT0BLbYXqMAb/AM13iPI3HL1onuZ7dTC2uPcDS2Qc4jjwTsOpP86mzcgcac5bivX+F5VH6KoFQalVfxX5fv8AtWMX3LXHLS6DRPcTsMBZVd5EOflcSHZc9dQx7+dbFeFtEXeYD6fGF3GrA1Y9s5qpcWpooNFFV15wfvH1d7MvXwq+F3AHTHsD9d/M5+xcJw4fvZdjnTr8J+o8+g/7JqJxrjvdTw2+pY+/jmIkbcIYtBGxIBGGfqeoHvVDwi4nXi6RLdvc272ZmcuyMC3eFAY+7UKo6DA2xnqd6B5ooooCiiig8rmDWhXUy5+ZdiN/L+lQ/wCyWwQJ5d2JG4yAV06em4G5Hvvnapk92iFQ7qpdtKhiAWbGdK56nAJwPSlDj/aF+E4pBaSKvczRqWkJIKs7sqnJ8OjwjPTGc52xQNdpaFCxLs+oggHouABhd+hxn6k1Jqmh5ysXkESXdu0h2CiVCT7Dfr7Vc0BRRRQFR7q2L6cOyYOfCev1/wCuakUvcz87QWREZDzXDj8uCJS0jemQPhG/U/YGgsV4WQVPfS4XI0ls5yc7nrny9qmW8OhQuWbAxliST7knzpH5Z4hxFLhpuJNBBbz4EcTyrqR8eFE+oBJBJ3HQU+UBRRRQFFFK/P8AzuvDIEfQJJJHCrGW05A3ds4OwGB9SKC2bhkhZj+IkGWYqB0UMMYwTgkdQfXyqRaWrKzlpC+rBAIAC4G+nzwdtvaqLg3aRY3U0cMMpaWRdQXQ+B4dZVmxpDAA5GfKmegKr+K/L9/2qckob4SD9CD/AEqDxb5fv+1EuLA0UUUUkdo3Lj3MlpItoLxIjKGhMixgl1UKWJ+UFSTj28jUPlS+D8W7vuBbPb8P7p4VHhRjMGwhAAZNJUhhsc038a4uI47hUYCaO3aYDGcDD6W9CNSHb2qq5a5tSVLETAC5u7XvdQUBW0AFlz1HxFgOnX7g00UUUBRRVdc8yWsbMslzAjKcMGljUg9cEFsg7igzntqhllueGwIQveSNob0k1RqD/wDjqB/WvTiXZhbd7b/jr+WW5lmABlGVlC7mFRklAfXV57DpTRxLtI4XHgvcxOQfDoHekH20A4PvkVl/MHNkvE+JQzWtvPNDalGWNVOrIYMS2kMF1MqjJ8loGjm/s8nupUt7OGG0s4d9ZCqXfHxAIC7aQcAkjctWmWUTrGiyNrcIoZ8Y1MAAzY8snJx71lHB+0/il9NIlpaQNpIYhifAvw4Zi6BiWBPT+lW11zJx+LxNw+CRR17pixP0xKW/8p+lBpFFUnKPMv46AyGCWBlcoySAg5AB8JwMjfrgb5HlV3QfCKzi95Jlgu7tkkWGxu4CJJi+JIZFUaW1uwckvk/Fg5OcYFPvFLNpYmRJXhYjaSPTqXfO2oEexHpnp1pFi7IEkYycQuri9bHw5KDb0Gotn0wRQLttzDY3d3E3ELtZIoFEcETI5RmXCmeZtOnxldQUkjGnJ6g7PWQ9nHJVlcvLcTLiaGcq1tjTFCV2VSMnvOh8ROCQdq1I8Xg1aO+i1fw94mf0zmgmUUUUBWbdpfALFriO5v7tlVECrbqBlwpLELp8YDHqfpuNq0msp575Utr7iSW9tHi5JWW7mVsKke48SjYzNtjbPTOxOAWezTjYUTR29lm5dJiLpN+6/LYopyCFGVxnIJ22OK9bfniO64fL+Pu5WmRCkduG0LM2nwO/dKGO5wVZsHTnzxTrwLg0vCLiWJIGnsZgZA8aF5kZR/hyAbuD0X6/71ccE5ugtLqCwewazEg1RF3jYjvGYqGAzp1MCvxEjKj6QUHYXwe5BknEgW1yUaLrrcAeIDounI8XU9MemqcV+X7/ALVYVX8W+X7/ALVUuLCig0UUh80ctTFuIXJvGVDakCGMJnTHGxCuXUkKX7w4XGcneueWeVbWKbh8velZ1s/DCzEl8oNTjUTgKGYaVwNx6V3dct8Qmub8s9vHBcxi3UnvHcRqGAKqpUBvzHJ1Hr0GK+Lyzcjili8sgmS3hlOViESplQiD4mLEnfc7aTQPlFFFAUoc5dmVtxB1kYmGUHxPGFy6+j5G59G6j3G1N9FAn33Zla/gpLa3VYGcAGcrrkwCC2WY6sEAgjIGCdsbVlPFOZpYI5OG2DxSRdGmtoWWSQDZgxDNq9C469AcVrXM3Jc19IRLeyR2m35EKhS224kck6gT5YwM/erfgPLFtZLptoljyMFhuzY/iY+I0Cr2NcBigsu9SVJZJiDIV+TSNoj5hlyc5xuT5Yp/rOeb7GXht2vEbKMtFIdF3BGD485xIFX5uu+Njj+Jq0K3m1qrAEalDYYYIyM4I8j7UHpmiiigVObuXb6ZhJY37W+wDRMAUOPmUhSyn2wc+1L9n2XXz5N1xa4OeoieT+rvgf8ADWl1S8f5ut7LH4nvEUjZxE7of8upAQG9mxmgyXgPZzbXHFb61lkmZIACrhl1MSV1ayUIJyx8vWm1+wfh5GzXAPrrQ/y7vFR+xe1eU3l9IDm4lwpPmAWZseuGYLn/AC1p9BVctcux2NusETSMqknMjFm3/kB6KAAP1q1oooPjZxtsfI9aqOXeWI7MSFS0kszmSWV8F3Y+uAMKN8L5Zq4ooM8sbjiMt5xL8K9siJcKpM6yNjTEg8Og4xgA7+tLV/rm5g4ek8kM0iImtoR+XlWmcAAk9AFznz9K0G97ObSaWSSUSt3ra3j76RYixABbQhG+AOvoKULDs6e149FJbw6bNVLgg5C/llCpySdWtgRnqD7Gg1aq/ivy/f8AarCq/i3y/f8AaiXHx+OxgkYfb2H/ADrxuOOKUYJqViCFbSpwcbHBO+KKKVUSPi0gxqkzgD/3a7kDDZwwxvkjHt9D4RcQnAQG4LEZ1nuUGrrjYNtjI/T3oooLK244qoofWzAYZsKMnzOxA/lXp/eCP0f9B/qoooD+8Efo/wCg/wBVfDx+P0f9F/50UUFdb8VlU+KXWPDnMajoPHjSfmOcegoTjE2oZcMMbjQFBI9skjPrnb0PkUUHacak0YL+LB8aoOu+MKSRjdP0NSrfjijOss25wdKjbyBw2596KKD1/vBH6P8AoP8AVR/eCP0f9B/qoooD+8Efo/6D/VUDjN8k8Zj0gowIdJEVlYHptnyO/wClFFBxBxZ1UKuhFUYUKgxjBwMAjSAdGw8gemanxcfXHiDZ36AY67dW9MUUUHf9vx+j/oP9VH94I/R/0H+qiigP7wR+j/oP9VeN3x/w/lDx5+ceEjz3Vsg+f296KKCI/Hpcn4NOBjwnOc+e+MYrq349LqOvQVDeQOQM/wC9jONvv7blFBP/ALwR+j/oP9VQuI8bQ6cBvPyHt719oolf/9k="/>
          <p:cNvSpPr>
            <a:spLocks noChangeAspect="1" noChangeArrowheads="1"/>
          </p:cNvSpPr>
          <p:nvPr/>
        </p:nvSpPr>
        <p:spPr bwMode="auto">
          <a:xfrm>
            <a:off x="63500" y="-11318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AutoShape 4" descr="data:image/jpg;base64,/9j/4AAQSkZJRgABAQAAAQABAAD/2wCEAAkGBhQSERUUEhQWFRQWFxwYGBcXGBgaGhweGhwgHBwcGB4YHCYeHBklHBwXIDAgJCgpLCwsHR4xNTAqNSYrLCkBCQoKDgwOFA8PFCkYFBwpKSkpKSkxKSkpKSkpLykpKSkpKTIuKSkpKSkpKSkpKSkpKSkpKSkpKSkpKSkpKSkpKf/AABEIAPYAzQMBIgACEQEDEQH/xAAcAAACAwEBAQEAAAAAAAAAAAAABgQFBwIDAQj/xABGEAACAQMCAwYEBAMFBgMJAAABAgMABBESIQUGMQcTIkFRYTJCcYEUI5HBUqGxFRYzYtIlcpLR4fAkorIXQ1NjZHSCg/H/xAAVAQEBAAAAAAAAAAAAAAAAAAAAAf/EABYRAQEBAAAAAAAAAAAAAAAAAAABMf/aAAwDAQACEQMRAD8A2qjNBoFBy8gGMkDJAGfMnoB71Q8487QcNjV5tTF20qiadZx8TYYgaV2yfcDzpU5rv7W14il1JfkiIkvZAtKe9MZVWRQ+mM6SCcgAY/zVQcncVHEOIma4spboPIVSV/FDboBkDQVMYPQnLZ32ydyGvcI4qlzBHPESY5F1LlSp+4O486mV8Ar7QFFFcyKSCAcEjY+nvQdVU8z8yxWFuZ5slQyqAuNRLHGFzjJxk/QGl7s/4vxEyzW3EYzmJQVn0YV98Y1DwPkYIIAPXO9Z72tcHu4z3lxfJcRtJhIg2lk2Y/4Q8IAxp1A53FBrvBud7K7YJBcI7kagm4bGMnYgbgdRV5WY9j0NusUeiznE5QmS6eIBDnfSjs2SuMDwjfGTWnUBRRRQFGaKzftQ5/8AwctsLaYNMkhM0IIKmPG6y4zpbONPmNzQPvEuLxW4RpnCK7rGCemps6QT5ZIxk7dKl1ivOHOv9p2tmrQSxLJdFmUfmF44l8TRaQGYDUfIDI67HGn8u8xtd6z+EuIIx8Lzqqa/omrUPqRj3oLuiiigKM0Up9ovPC8Otsrg3EnhiU429XYfwr/MkD6BYcV5yggu4LRtTTTnACDOgb4Z/MAkfyJ6CrysT5b5KuxGOJvcLHfM+uAXJXDqRhhJrGQzAnSB0GOmfC4cvdrELsIL5DZ3I2ZZARHn2Y/Dn/NgehNA+VC4jKV04JHX9qlo4IBBBBGQRuCPUe1QeLfL9/2olWBooNfD09Pf0orH+2JJVZpHsLYxkhFutRaTcbagrKQw3xqDAY86jdlEbWjxPPfwwwzglbVpBqcthVdlOyHYEHqcD1rjtDx3bC44wLoK6strEkak+IDcxkqrBSxyw8um9V8N9wQAJbcPur2RtyGdgenQiMnPn0XG1Qb7RWerzvxVh+VwZ1GNu8lx/Iqpq65M5ruLsyJc2Ulq0ePE2rQxJIIXUoOR12yPf1oaKqOajdC2ZrIr36YYKy6g4HxJjI3I6Y8wBtnNW9cvIFGWIA9SQB/OgTrDtHL2qTGyu2kLGN44oi2iRSBpJbScHIIOMDcHcEUo8zcsvckNNaWHDMt3zSvIGlcL8QZY1AY+MEjOScb1pfLPMKXsTTR57vvXRSfMIdOobdD1HXYj6BB5qv5v7cDxi3KWsCD/AMTKsUambLaskZ1ZAI0jPhFB8h4ybi4S3fi91GZP8Pu7RbZGxkAIzjUQcED1O3WmrgfIRt7gTtfXkxGcpLLlGyCPEMb4zke+Kzrtfl725sJdccivHpLxNqQlZBq0nJyPFW4GgKKKKApA534VwmW6SC7Xu7mdcrKngPXA1v8ADk6SMsD9RtTpe8Whh/xZoo8/xyIv/qIrDO0nicFxxeKQXMbQBYgZI/zNARizAgZDNknA6b70DeecbGK5lnhiluXtIu5j7hdUSRKoYuH2RMnUpOTnTtTFyB2hR8TRxp7qePd4slvCT4WUkDI8j6H6gnFf7z6orqGFX13lyXlCIDiJTlERV+YljnpsoGd9mrlXn6HhkQiThtyGbHeSNs7t0zgpsOuFBwPuTQbbRULg3FFuYI5lV0Ei50yLpcb4ww8jkVNoPhpQ4Tyen4uS6vJkubwAYGFC267le7QkkY3w7e58yS4Vl3aPynK3Ere6itWuonXu54lOnVpyQHOQApBG5OMoAfKgqLrka3ub2aW84sk8MP8AianUSrv8BPwKudsp9AATU7m7mHg10kUEglRVUpDdrE+lAuBhWbxSJ0zsR55Gc1V8ycjm1srq7niijmnniEUUZyIUaUNoBACknAGwx4djuanc6278X4vFZCKSOO21CV2x8LkEsMHAVgqqu+SW6DBoDgXIHF7OdUtbtRaswOsMGTSTnV3L7Zx/Cd8/F51pEySiNBM6PJ4ssiFFPTHhLMQcdd+tWyIFAAGABgD0A6CoPFvl+/7US4lXlt3iMmpk1DGpDpYf7p8j71mvGOyVmcyXHE52tU8TLKWZlQbkay+kbZ8Wn7GtQoorI+Vuy2Ce4/EGF4rNCO6jkLd5OQQRLIDssZ8kAGR5DfLrz0biCzeeykWJ4RrZSkZV0HVfEuzeYwRnp55FkvMaHX4JvAMn8tjnfGFxuxz5ffpmvZuLruAkjYz8K+gY43I3Ok/qvrQLXZpz9/aUTiRQtxFjXpBCsGzpZQSSOmCM9frTpVDwXku3tbmW5hVkaZQGQECMdCdKgbEkZO/mcYq+oCoHG+CRXcDwTrqjfGRnBBByCpG4IIBzU+igoOTuURw+J4kmlljLlkWTThAeoXA885PqfIb5W7Dhtvdcd4is8McuiK3094iuAdO5GRt1FPl3diMAkE5ONse53yQANv6VCl4rFGxIjcswVmKR5J+UAkdWG2xOwoM17a7dRLw2KNQu7hVUAAAtEAAB0Ga140icd5Fhu76C4UyxPHINWFBR9H5i9Thd+pxg9MZxT3QFFFFBQ8xcjWd8Q1zCGcbB1JR8ehZcEj2OaROc+EWkIThnDraJrycBS5Ad4021O7tlgSM7+Q1H+HOs1Ti9gjmciEiQ5DyLGmWwQNyDqIz5H0zjAzQQ34A9pw9YrGVYXgTIaQKUfGS3e6hkBjk5BGNvIVVdnfacvESYZE7u4RNR0nKOAQCyeY3I232IwTvhnPHYtRU6tiBkodJy2nYjqPM+WN6W+HcuWTcSS5gSWGaNWyiKqRNnK5YAHxEMdlx0Gem4O1FFFAUUVHvr5Yk1vnGQPCMnc4oFLtUtu9gtIf8A419Ah+niJ/pTqRvSbzBourqyPj7u2mllZQrameJBo07YwCSd8E42pkHGI9/jyNiNDZzkL6b+IgbetBOqv4t8v3/arCq/ivy/f9qJcWBooqt47zFb2cYkuZVjUnAzkljjOFABJNFWVRLDisU3eCJwxikaNx5q6nBBHUfuNxWM8J7UO64lcvbQvJbXLhyjHBUqv5koAzjKhmIPkBnpVR2f81rBfz3lxP3aMHaRBktK0hyqqg9CdWTgD13oP0RRVXyzzDHfWyXEQIR87NjUCpKkHBI6jyNWlAUUUUHncXCxozudKqCzE9AAMkn2AFdo4IBByDuCDkb+h9KUe1fi4g4XPvhpQIV99ezf+QOarey/mILwpO+YaoY5XVOjNDESNQB6gHK59hQaDRVc3MEAtRdGQCAxiQOdtiMjr8x6aeudq64Lx2G7iEtvIJEO2R1B8ww6hh6Ggn0UUUBULjPG4rSEzXD6I1wC2GO5OAMKCSSfaptJfalxfuILfdBqu4t5AxT8smTLBAWK6lXYb0Ev/wBpVq0Kyxd9MGMmFjifV+UFZ86sAABlOScdfPNXvB+MR3UCTwtqjkGVO488EEHoQQRWUQcTHcxHvCmqXiRIWF3Z1aRcqFwTGDqGXPwgEda0Ls8H+yrL/wC3j/pQMNFFFAUUUr848xtazWSlgsNxK0Mp2BXUvgYMfh0tv/8AygZZ7hUUs7BVAyWY4A+pO1LVl2m8Olm7hLldZOlSVYIx9FcjSfbffyzWXXvG+GrxCUXP4jiMQKd05mMgyQNY05UMNWMadjjGDUXjnAIbrj4to17uGVosqqBCq9yrsAuBpOM+W29QfoOq/i3y/f8Aap0UYVQo6AAD6DYVB4t8v3/aqlxYVD4v3QgkadVeJUZ3VgrAhQSdm26VMNZh2yc5aI/wEGWlmA73SMkRnfSP8z/yXPqKKh3fKNheWzXHCwI1YMJ2OQI0GJJFCNukpGEGPDpLeWMz7rjfC7Th9ndfgkbvEVYo3WMzaR1Yk5BI6lvMsNwTXnwlLbh3L7uJQzXULHUuTqkeMgKoHQJ0OemlicVUci9l73ccE9/JqtxEv4eFW+U+LxYHhG+SBkknc7UGucJuo5II5IQBG6B1AAAwwz0XbO++PPNS684IFRQiKFRQAqqAAAOgAGwFelAUvc384CwQO1vPMpB8USgquPJyT4c/SmGjNB+e+Z+arrjEtvA8cdtG8hMJcsF6FSzO2zAbjwgbnHWrDlzhZ7viFwrvJb2tlLaxOxyGYrl+7GMCIHUQPRl6nNaD2g8pT8Q7uFBbLGfimkUvOo2JEQ04AJAzht/UVE4Hy1JZW89lctD/AGe0Umm4yI5AZPiWRSSCcFiGGfhH0AZetgh4Gbid5XkE/wCHt0Mp7tQAGJCe2ZP5U/8AYby3JDbyXMhIW40iNM7aUJ8ZHqScD2HvU3lLsx4ebWKRo/xOoF0eQuAysxKnuw2hTp0gjHlvvmp/K/NKrcnh7WTWZXU0IXDRMu7HBUBQTudsjORnNA50UUUBVBfcGkkvFuWCsLZCLePURqdxiR5DpONsKoAPmT1GL+vC7v44lLSyJGo3JdgoA+5oMusba8teH3FxNau0k6yxpCpXXGLiR31MvVizyIukeIBF2640Xlnh5gs7aFvijhjQ/VVAP880i8A7Up58pDaS3b/iJMsg7uNYS57vxkY1BcDfGw3Oa02gKKKKApD7YrES2kClSwN5CDjPR9SHp0znGfUine5mKIzBWcgZ0pjUfYaiBn6kVjvNXOXFrqY2tvaz2wJ2AVhKy9MtJ8Kr5nSRj+I0HfI/Lq2s811DbNdKs0iWwEsYl7tDpaVUfSJBvgNkHrgb5qdyRGt5x++uwDph8K/Ujus/8Mb/AK0co9lEtrqu53DXqq5hTV4A7KQhlfqzFiOhx9fKbylwqbhPCHn7pTcMTLMkrspwNkQaFYl8Y8P8Tneg0mq/ivy/f9qW+Qe0pOJM0RiMM6LqK51KRkAlTscgkZBHn1NMnFvl+/7US4nSg4OnAbBwSMjPlkeYzSBzJwGDh3DbydmMl1NGyNcyAGR3kGgBfJF8Rwo2ArQTVXzLy9HfWz28uQr4OpcZBUgqRnbqKKS+zzg3fcB06QXkjuUQnriRnGAfIFgv6D0qX2Sc0RzWaWrnRc247to22YhScFQdzgbEeRBz5U0cFSC3tooonzHGgRTuSQATk4HmAzZ6daWOaeTOGX7tK0gimwSZYmAPh8JLgggkEgE7HoM9KBr5h4ylpbSzSFRoRiAxxqYDwqPUk4GKrOz3j63dhAwYF0jWOUDqrqoByPLOMj2NIJ7BC+GF9qU7gmEk4P8A+30p95H5Fi4bG6xs0jyYMjttnTnAVRsoGpvU79aBlooriaUIpZiFVRkk9APU0Gb2l4/FOMXMZZ0tbSKWDSNizSflsSRuCcMRv8i4xk1xb82Qor8O46q60GBLIpZJkBwkmUGVfHzeudwcitBF3BGT4kQsSx6KSehJ9Ttgn2qHxq2s7qPu7kRSJvjV1HqVPVTv1BBoKPg3G+EcOtnW3uoe7LNJp77vGLEdFBJb5QMY6/WpvI/aBDxJDpBjmUZkiJJwCcAhsAMD+oPl60w7LOD5OFJwWBHfybafiB8WRjBzmmflrgtnbKyWaRp01Fd2PprZiWPU9T50F1RRRQFJfahwiCe3VWhWa7cmK1BJDB23JyCPAqguc7eH3p0pd4xw4iUy/ilikICqzRqxji21LEGOA7vgl2DdFGnYUCDyFxy8kuraCDRHBCHWe1CECFUOjVK7DU07vkgDb9TjYKzXiXI0cRWfhd2YbsEgtJKXW4JySJC5I1Ehj0xsdtsht5PvrqW3BvBCJRse5bPlnxj4VbG/hYg5BGKC9ooooOXcAEnoBk/as9uuep7jh4v7NG0QXZ1oCCZLdAdRIPQlWU46gjPQVolQOF8GgtI3WFBHGztKwz4ctux3Oy7dOgFAocxcowcYjivbKfu5vCVlGSp0nKiRQch0OceYPUGm+54kLa3726dV0KveOoOnOwJA6hcn7CkHjfZzbPL33D7z8HM3iIRzoOW05AVlZPEQuxxkgYqnvOTeL3C/hm4lDNE2QVMrZIXGcju9RwceZoNXg4VB334pI0714wveqN2Q4I3GxGw3+lc8W+X7/tVD2d8n3HDonjmuRMhIKIFYCPrnBY5wdtsADHuavuK/L9/2olWFFBqJxe3lkglSBxFKyEJIRnSxGxx7UV6vZoTkopO25UHp08q5lhiUF2VFAySxCgDpkkn6Df2FLnKg4i0M0XEdMbrtHcRmPUwwctjcAjY5KjOdxsaRuPdml5PIXu+Jo1mPEJpXJ2P/AMvIjB9w2P6UGtcP4lDMCYJY5Aux7t1YD0HhJxUqkvsy4BYwQO9jKZ9baXlbqdHRdOkaRvnpvnOTTpQFfGXIwdwfI19ooPJrVCclVJ9cCj8KnTSuN/IefX9cD9BVbzFx82yflwyTzttHFGpOSehdgCI09WbHQ4zS32evxSSR57ySI28usrGCCyMG0gJgYCDDDGo+vXJoHb8MnXSufoP+/WvscCr8KgfQAV6UUBRRRQFeVwilSXUMANwQG2G+MH6dPpXrSdx3npluJrS1tZLmaOMFyCFjQsCcSM3TC4O3UnG2DQMXDpIJ4kliCPHIodSFG+d89OufuDmpkcQX4QB9AB/T7V+eOBdod3ZWMKQzQkd44WJk1OFGGJY6tkLMQABn4jnat25Y48t7aRXCY8a+ID5WGzrv6NkfpQWlFFFAV8ZQQQRkHYg9D9a+1S83c0R2Fs08gLbhVUebEHSCeirtux6e5wKDvis1nap3lwIYkJCamVerHOOnTO58upPmasILaPZ0VemzKB0bfYjyOx9OlYvzNw9blLm44jdyvPblALaBcRIZgCiRO6sHJBXLYB2JORite5dskhtII4xIqLGoUS/4gGOj+jeo8ulBY1X8W+X7/tVhVfxX5fv+1ErnmDjX4WIy9zNMB1EKhmHuQWBx7jOKw7nHtdubwGOHNtF0ZVbMjb9GbAK/RcfU1+g6xDnZ24mLm9AK2NpGywtgDvpSwQt6lc4+wA6k4Kbuxf8AFfgm/E6jEzBoGdtRKEYIAOSEyARnrk426oh5dmjjvLf+zpppBOy2zaWeKJWPiI30atJQg46nc7Yp64XzDd2HDxPfGOaMmARMvgZUlUZ7wKmMISOmScH2qr555pvLe5ghnvIreGcsXNsmp4VDADLPlmznqFXo2BQWXZV2dNZL+JuO8W5dWQx5XSq6ts6CdTHAO529K0SsM564XaDhqXlndXE7NMI+8kmlYnwsWGG04IIB2G2K1TkWS5axha8ZWlZQ2wwdJ3TV6vpwSfU0F/VbzBzBDZQma4LLGCFJVS27dMhegztn6VZV8ZQRgjI9D0oMV5w7b2kBjsAYhn/GfGs/7inIX6nJx5DrUbs050uBBeW4kcsltJNASFZYygLHORnxEggHK7e9XnaVGsiXMNhbRDulMl7cLGihQi6xEGABaQ4BIXONgcZOJfZXb3VuXsbm3UQtF3scyLs4YgEM4+IkN0IBGOmMVBE5e7Wb64hAj4e1zKp0vJGSqZxkFgFOkkdRkD09q5u1++t74R30caRocSxRqCyhlBB1a2yyghsee46naF2S82W3D1vPxEoTOju1wxL6BJnGkH1Ub+te3ZZw2Hid7dXN4vfSfFoKExZcnJJ+HIHhVT5ZO+Ng22KUMoZSCrAEEdCDuCPbFd1zGgUAKAABgADAAHQADYCuqoVeIdqHDoXdJLjDoSrKI5SQQcEHCVnLWsF9c3UttHxC8FxJqxFi2hAxsJHcnXg5xkDp0rW7/lW1nmSeWCN5U+F2G/tnybHlnOKoed+J6Z7e10oyvFNJoeKSVWaPSEBjhBYgZdth5D0oMrsOWRbYjn/s0XJOkLczySnJO2Y4Mog3Ay5OdulaRYcm8UihWKK+trdVz4IbUFR9Gc6ifc7/AFpP5/z/AGNb6o1j1XRwFgSAaRG+MIkj4HXcnPqPXXuW5meztmY5ZoIix9SUUk/rQc8vWdzFFpu51uJMnDrH3e22AQDgnOd9qs6KKDiaYIrMxwqgsSfIAZJ/SkjmTmGG+txbRWk92biJJdKjulRXAZHMrjSGBx0zuDnzFNnHOFi5tpoCxQSxshYDJGoYyAetLkvAJo9MInaCxtrFozJqUF3ZSpZgPhEaqHyMHJ2PWgWOMcYuQXu5GtIvwzpEsUQN1NHK/gJI1RxmbTgajq0qpA+bNjxwyQ24ll4xdS95kRR2yW6tK4+SPu1Y5B2ODgedK9nfW8ha64jGwh0FY3jhm7q6lKmJrhmCjS5AwoOkjUTnPV87KWjbh0RS1NvpyBqydWTqLozeLQWZtj09xgkIvZpd8VJePiMbd2EBSSTSJMkjw+H4hjJyQCMeecBt4t8v3/arCq/i3y/f9qJU2eEOpVhlWBBHqDsRSR2wlYuDTIqhVJiQBQAANYOwGwG3QU9Glvn/AJWPELNrdXEbF0YMckeE75A36E/fFFVPPvBXueCCOMEuqQOAPPTp1dPRSx+1Z/x26sDxa3eziNykYBuFgjL944yB4ThTnbJGx36mtxgkRFVNa+FVA3A6DA/WuoljQkroUucnTpGo+px8RoMZ7QOLvxGWxsxaz2uqXZZVVSQ2E1KqnYKNZ3ra40CgAdAMD6DpShZdn0I4m1+Z3lbdkjYhghYYyGyTpALaVwAM+1ONAVy65BGSM+Y6j6e9dUUCvzZYRwcHuoYgERbWUAZ3PhOSc7sxJySckk75Jq64DJqtbc+sMZ/VBUfmflyG+t3gnAwR4XwNSHyZMjY7fcZB2qXwuzWCGOFWysSLHknfwADxe9BWcM5Gs4HmdIFJmYOwYBlBGSNAYeEZJOB6+wAvVUDoMfSvgceRH611QFFFFAVnPa/weIxLda5FuVUwQpG5VpGlOABjxHTlmIXqMitGqmbllGuxdzO0joCIVbAjhB+Ioo+c+bkk+mKDDeY7J7XhcVpOzC4Fz3vcMPgR43AMZHxhm64Oz5Gxzne+XoGS0t0YaWWGNSp8iEAI+xqg7ReU2vIY5ICFurdxJCTpwTkEqS22+ARnbIGdiaY+DyytBE06hJii94oIID48QBBI658zQTKKKKD4zYGf+v8ASkzivBJ+JazcKY7RATFbMxjeZxnS9wygmOM+UfUdTgjAdKr+M8Bhu07u4TWvpll9uqkGg/PfG8wNHZXUySwIyMO4lMggVnJkUAYDvgsPFkjyxmv0PwjiMM8SvbOjxdFKEFRjbTt0x0welU8vZzYm0a1W3WONsboPGGHwtqOWLDfrnqR0JrIuJci8U4VIXtWleMttJb6jn07yMZOfLcMPeoP0FVfxb5fv+1ROUpL0wf7QWJZdsd2TuMfOPhD5zspxUvi3y/f9qqXFhXhc2McmNaBivwk9RnG49DsK9zRRVeOX7fIPcpkYA2zjAwAPYDbHTp6V9TgUC4xGBjYYyOoK+u+xI/7FKl/zNcS8RuOGxSrBJoWWCYor/IpeNlbY5yzBhuMHY4rPu1rgM1obWSW7muJJA5dnOFDJpIMSDZFwentQbhZcKihyY005AXqx2HTqTUuqzli6lks7eS4AEzxIz423Iz0HTrnFWdAUUUUEK74NDK2qSMMcacnPTxDGx6eN/wBa4k4DAQQYwcnJyW9Qeuc9QD9RUTmfnG24ega5crqzoUKWZ9OMhR08x1IFZPx3tmu7p1isIzBqYKMaZJXJOFAyulcnyH60GyDgUGMd2D9Sxzvq3yd98n2ztU+l3kWO+Fr/ALSIMxY6fg1BMDAcxjSWzqO3kRnemKgKKKKAqPd2CSjDrnbHUjb7GpFIdxzPdWXFVt7gGa2u3/8ADOANUZOMoQo8SqxGc7hSDnqKBqfgkCpgqAufNiBlvD5nGTkL69MeVS7SySIERrpBOo7k74A8z6AUl9tcRPCZCCRpkiY+41Yx+pB+wpt4CzG1gLEljDGWJ3JJQZJ980E6iiigKKKr+McbjtVjaUkK8qxagMgM+Qpb/KSAM+WRQdy8IjZgzAkjVjJ6a85x5jqelelnw9IixQYLkE+ecDHU79B6/wBTSdxTmbiskjQ2fDu6wxXv7h1KYz8QCkAgj0LdelKnN3N/EeF3EPe3sdy5BeSBYkSMLsACcast4t9iNIO/Sg2Wq/ivy/f9q9+HXgmhjlAKiRFcK3UagDg++9eHFfl+/wC1EuLA0UGiisb4vezLzLK9tAbmVIgAgYKATCq6mY7BRq36dah9sTXbWtm16sSSl5vDFqwoKpgEsxy3XJG31615cD4Bd8Svr+6s7k2698y95lxrDMSFBTfAVUP3Fc9pvK09pYQm5upLmRp23YsVUd2dk1sTjbJO3l6VBuNnGFjQDoEUD7ACvavCyP5Uef4F/wDSK96oKKKoOb+PXFrFrt7Rro76tL40+5UAsw/3RQReeeZILbuI7qDvoLhzGxKqyodsag3rkn1wp9KRuZLiDhfFFjsrKB5Xg/L+IskzswUjU5ULgDbC7HqBXg/NHGOK/lQ2scSBgS7RbKV3B1z5AYHppGQaWr7kWVOKW9pdy65LnS7umXI1lgclx4m8HU7b+1SjRuRbGHh3ezX3EIjcz7uhuE0Lk56E+KTJILdB0HqW6w50sZ5O7huoXkJwFDjJPXw5+L7ZpUtewqwXGprh8dcuqg/8CAgferpOyzhqlSLUAqQQe8lzkHIz499wKoa6KKKDOOau15rXMa2Nws2+nv1CpttqGhm1rt5EfWl7s843xTiF+ZzMe5jOZUORFgqQEjQZAc4znO2MknODoXOn4ieM2doCsky/mTNkJFGTht/ORgGAUb4yTjY0l9mVjeQ3FxFbSxvaQXZikSVcMQOskZQfHgfCdth9gqOdueJb7hKtrt0Dsqywb98XQ5JTxH8rODuoI6Z86quaOL2zWUX4e/u5p1dVZJXkVQoQ50KFVcA6QNycV9575cS0kkgW1cyS3QkgnwcNGyjMIwcEiQ4AxnH1qw4hwK+4hd2ttLYrZwp4ysa6YwjMNbMwypkwukL1zjbeoNJ7M5LxrFHvXVy4Vov4+7KjHeHG7HrnrjqSabK5SMKAqgBQMADoAOgHtXVUFU/N/BfxdlPAPidDo9da+JMeh1BauKSeJc9seLW9hbaXGW/EnGdPhJ0gjoy4yfcgetBmc3ELFWS4vrq7ubnwM9suVEci4Lo7vtpD5GEwR70y8m8iz313/aXElCqxDxwkfFgAJqU9IlAGAd2wCdutJ2gc9n8U0UFqtrNDcB2mAXvXZcgatKjUjas4JbUKbOW+Ecdkuopry47uEHU8YaPcddGhFI32G5yBnfNBplV/Fvl+/wC1WFV/Ffl+/wC1EuLA0p8/8SmMX4OzQvc3IK7bCKMghpHboo6qM9TnGcYpsNFFUnKHLEfD7VLePBI8Tt5u5xqbHkNgAPIAUg9v82Us4vNnkb9Aqj+bVqHEeGxzxtFKutG6jJH0IIwVI8iCCKz3iPZL3nEIH72Z7VF1sJpWkbUrZEcZY6grbE+wPXIwGjwRaFVf4QB+gx+1elFFAUUUUAazbiMGvmm36fl2uv8AlKNvfLitJpct+V2HFZb5mGDAsKKM56gsx8vLAH1oGOiiigKKKKApZ5H5TaxF0GYOJrl5VIyTpIGNWfm65/60zUUCH2ipqveEL/8AWav+HSf+dPlKvNPB5Jr/AIa6ISkMsskjeSjQMZ9y2AB9fSmo0BRRRQROLW8rwukEgikYYWQrq0Z6sBkZIGcZ88VQ8odntvw9mkUtNO+dU0nxENgsABsASM53J8yaZLrXobu8B9J0lhkasbZGRkZx5islXmTmOV9C2ojI2J7lVXIH8UrlSPdaCr7T5uKPL3c8SLAZ1SJo1UCRt+78TMXJwTtkAH6U7clck30Fz+Kvb1pHMZVogzMuT0BLbYXqMAb/AM13iPI3HL1onuZ7dTC2uPcDS2Qc4jjwTsOpP86mzcgcac5bivX+F5VH6KoFQalVfxX5fv8AtWMX3LXHLS6DRPcTsMBZVd5EOflcSHZc9dQx7+dbFeFtEXeYD6fGF3GrA1Y9s5qpcWpooNFFV15wfvH1d7MvXwq+F3AHTHsD9d/M5+xcJw4fvZdjnTr8J+o8+g/7JqJxrjvdTw2+pY+/jmIkbcIYtBGxIBGGfqeoHvVDwi4nXi6RLdvc272ZmcuyMC3eFAY+7UKo6DA2xnqd6B5ooooCiiig8rmDWhXUy5+ZdiN/L+lQ/wCyWwQJ5d2JG4yAV06em4G5Hvvnapk92iFQ7qpdtKhiAWbGdK56nAJwPSlDj/aF+E4pBaSKvczRqWkJIKs7sqnJ8OjwjPTGc52xQNdpaFCxLs+oggHouABhd+hxn6k1Jqmh5ysXkESXdu0h2CiVCT7Dfr7Vc0BRRRQFR7q2L6cOyYOfCev1/wCuakUvcz87QWREZDzXDj8uCJS0jemQPhG/U/YGgsV4WQVPfS4XI0ls5yc7nrny9qmW8OhQuWbAxliST7knzpH5Z4hxFLhpuJNBBbz4EcTyrqR8eFE+oBJBJ3HQU+UBRRRQFFFK/P8AzuvDIEfQJJJHCrGW05A3ds4OwGB9SKC2bhkhZj+IkGWYqB0UMMYwTgkdQfXyqRaWrKzlpC+rBAIAC4G+nzwdtvaqLg3aRY3U0cMMpaWRdQXQ+B4dZVmxpDAA5GfKmegKr+K/L9/2qckob4SD9CD/AEqDxb5fv+1EuLA0UUUUkdo3Lj3MlpItoLxIjKGhMixgl1UKWJ+UFSTj28jUPlS+D8W7vuBbPb8P7p4VHhRjMGwhAAZNJUhhsc038a4uI47hUYCaO3aYDGcDD6W9CNSHb2qq5a5tSVLETAC5u7XvdQUBW0AFlz1HxFgOnX7g00UUUBRRVdc8yWsbMslzAjKcMGljUg9cEFsg7igzntqhllueGwIQveSNob0k1RqD/wDjqB/WvTiXZhbd7b/jr+WW5lmABlGVlC7mFRklAfXV57DpTRxLtI4XHgvcxOQfDoHekH20A4PvkVl/MHNkvE+JQzWtvPNDalGWNVOrIYMS2kMF1MqjJ8loGjm/s8nupUt7OGG0s4d9ZCqXfHxAIC7aQcAkjctWmWUTrGiyNrcIoZ8Y1MAAzY8snJx71lHB+0/il9NIlpaQNpIYhifAvw4Zi6BiWBPT+lW11zJx+LxNw+CRR17pixP0xKW/8p+lBpFFUnKPMv46AyGCWBlcoySAg5AB8JwMjfrgb5HlV3QfCKzi95Jlgu7tkkWGxu4CJJi+JIZFUaW1uwckvk/Fg5OcYFPvFLNpYmRJXhYjaSPTqXfO2oEexHpnp1pFi7IEkYycQuri9bHw5KDb0Gotn0wRQLttzDY3d3E3ELtZIoFEcETI5RmXCmeZtOnxldQUkjGnJ6g7PWQ9nHJVlcvLcTLiaGcq1tjTFCV2VSMnvOh8ROCQdq1I8Xg1aO+i1fw94mf0zmgmUUUUBWbdpfALFriO5v7tlVECrbqBlwpLELp8YDHqfpuNq0msp575Utr7iSW9tHi5JWW7mVsKke48SjYzNtjbPTOxOAWezTjYUTR29lm5dJiLpN+6/LYopyCFGVxnIJ22OK9bfniO64fL+Pu5WmRCkduG0LM2nwO/dKGO5wVZsHTnzxTrwLg0vCLiWJIGnsZgZA8aF5kZR/hyAbuD0X6/71ccE5ugtLqCwewazEg1RF3jYjvGYqGAzp1MCvxEjKj6QUHYXwe5BknEgW1yUaLrrcAeIDounI8XU9MemqcV+X7/ALVYVX8W+X7/ALVUuLCig0UUh80ctTFuIXJvGVDakCGMJnTHGxCuXUkKX7w4XGcneueWeVbWKbh8velZ1s/DCzEl8oNTjUTgKGYaVwNx6V3dct8Qmub8s9vHBcxi3UnvHcRqGAKqpUBvzHJ1Hr0GK+Lyzcjili8sgmS3hlOViESplQiD4mLEnfc7aTQPlFFFAUoc5dmVtxB1kYmGUHxPGFy6+j5G59G6j3G1N9FAn33Zla/gpLa3VYGcAGcrrkwCC2WY6sEAgjIGCdsbVlPFOZpYI5OG2DxSRdGmtoWWSQDZgxDNq9C469AcVrXM3Jc19IRLeyR2m35EKhS224kck6gT5YwM/erfgPLFtZLptoljyMFhuzY/iY+I0Cr2NcBigsu9SVJZJiDIV+TSNoj5hlyc5xuT5Yp/rOeb7GXht2vEbKMtFIdF3BGD485xIFX5uu+Njj+Jq0K3m1qrAEalDYYYIyM4I8j7UHpmiiigVObuXb6ZhJY37W+wDRMAUOPmUhSyn2wc+1L9n2XXz5N1xa4OeoieT+rvgf8ADWl1S8f5ut7LH4nvEUjZxE7of8upAQG9mxmgyXgPZzbXHFb61lkmZIACrhl1MSV1ayUIJyx8vWm1+wfh5GzXAPrrQ/y7vFR+xe1eU3l9IDm4lwpPmAWZseuGYLn/AC1p9BVctcux2NusETSMqknMjFm3/kB6KAAP1q1oooPjZxtsfI9aqOXeWI7MSFS0kszmSWV8F3Y+uAMKN8L5Zq4ooM8sbjiMt5xL8K9siJcKpM6yNjTEg8Og4xgA7+tLV/rm5g4ek8kM0iImtoR+XlWmcAAk9AFznz9K0G97ObSaWSSUSt3ra3j76RYixABbQhG+AOvoKULDs6e149FJbw6bNVLgg5C/llCpySdWtgRnqD7Gg1aq/ivy/f8AarCq/i3y/f8AaiXHx+OxgkYfb2H/ADrxuOOKUYJqViCFbSpwcbHBO+KKKVUSPi0gxqkzgD/3a7kDDZwwxvkjHt9D4RcQnAQG4LEZ1nuUGrrjYNtjI/T3oooLK244qoofWzAYZsKMnzOxA/lXp/eCP0f9B/qoooD+8Efo/wCg/wBVfDx+P0f9F/50UUFdb8VlU+KXWPDnMajoPHjSfmOcegoTjE2oZcMMbjQFBI9skjPrnb0PkUUHacak0YL+LB8aoOu+MKSRjdP0NSrfjijOss25wdKjbyBw2596KKD1/vBH6P8AoP8AVR/eCP0f9B/qoooD+8Efo/6D/VUDjN8k8Zj0gowIdJEVlYHptnyO/wClFFBxBxZ1UKuhFUYUKgxjBwMAjSAdGw8gemanxcfXHiDZ36AY67dW9MUUUHf9vx+j/oP9VH94I/R/0H+qiigP7wR+j/oP9VeN3x/w/lDx5+ceEjz3Vsg+f296KKCI/Hpcn4NOBjwnOc+e+MYrq349LqOvQVDeQOQM/wC9jONvv7blFBP/ALwR+j/oP9VQuI8bQ6cBvPyHt719oolf/9k="/>
          <p:cNvSpPr>
            <a:spLocks noChangeAspect="1" noChangeArrowheads="1"/>
          </p:cNvSpPr>
          <p:nvPr/>
        </p:nvSpPr>
        <p:spPr bwMode="auto">
          <a:xfrm>
            <a:off x="63500" y="-11318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2" name="Picture 6" descr="http://www.truton.com/2BIOLOGY/2Pictures-BIO/chinese-characters_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2885079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XUEJJ7D7\MCj043598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2468959" cy="2849941"/>
          </a:xfrm>
          <a:prstGeom prst="rect">
            <a:avLst/>
          </a:prstGeom>
          <a:noFill/>
        </p:spPr>
      </p:pic>
      <p:pic>
        <p:nvPicPr>
          <p:cNvPr id="1027" name="Picture 3" descr="C:\Users\Owner\AppData\Local\Microsoft\Windows\Temporary Internet Files\Content.IE5\EIQGJEQ3\MPj041175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667000"/>
            <a:ext cx="2971800" cy="297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3716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数学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shù</a:t>
            </a:r>
            <a:r>
              <a:rPr lang="en-US" altLang="zh-CN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xué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+mj-lt"/>
              <a:ea typeface="DFPKaiShu-GB5" pitchFamily="66" charset="-128"/>
              <a:cs typeface="DFPKaiShu-GB5" pitchFamily="66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819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Math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DFKai-SB" pitchFamily="65" charset="-120"/>
                <a:ea typeface="DFKai-SB" pitchFamily="65" charset="-120"/>
              </a:rPr>
              <a:t>语法</a:t>
            </a: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DFKai-SB" pitchFamily="65" charset="-120"/>
              </a:rPr>
              <a:t>(grammar point)</a:t>
            </a:r>
            <a:endParaRPr lang="en-US" sz="3200" dirty="0">
              <a:solidFill>
                <a:srgbClr val="FF000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81000" y="853589"/>
            <a:ext cx="9144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VOV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得</a:t>
            </a: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adjective</a:t>
            </a:r>
            <a:endParaRPr kumimoji="0" lang="en-US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	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We need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Times New Roman" pitchFamily="18" charset="0"/>
              </a:rPr>
              <a:t>得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when we want to describe customary actions,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which is when we want to say how somebody usually does something. 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b="1" dirty="0" smtClean="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For example,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他打球打得很好。		她看书看得快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 plays ball play de very well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	She reads book read de fast.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He plays ball very well.		She reads (book) fast.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3716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科学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kē</a:t>
            </a:r>
            <a:r>
              <a:rPr lang="en-US" altLang="zh-CN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xué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+mj-lt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6" name="Picture 2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2340483" cy="3759812"/>
          </a:xfrm>
          <a:prstGeom prst="rect">
            <a:avLst/>
          </a:prstGeom>
          <a:noFill/>
        </p:spPr>
      </p:pic>
      <p:pic>
        <p:nvPicPr>
          <p:cNvPr id="7" name="Picture 4" descr="C:\Users\Owner\AppData\Local\Microsoft\Windows\Temporary Internet Files\Content.IE5\R935ZHYD\MPj042782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819400"/>
            <a:ext cx="3421685" cy="22829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62800" y="2667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Science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40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40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371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+mj-lt"/>
                <a:ea typeface="DFPKaiShu-GB5" pitchFamily="66" charset="-128"/>
                <a:cs typeface="DFPKaiShu-GB5" pitchFamily="66" charset="-128"/>
              </a:rPr>
              <a:t>音乐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y</a:t>
            </a:r>
            <a:r>
              <a:rPr lang="en-US" altLang="zh-CN" sz="3600" dirty="0" err="1" smtClean="0">
                <a:latin typeface="Calibri"/>
                <a:ea typeface="DFPKaiShu-GB5" pitchFamily="66" charset="-128"/>
                <a:cs typeface="DFPKaiShu-GB5" pitchFamily="66" charset="-128"/>
              </a:rPr>
              <a:t>ī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n</a:t>
            </a:r>
            <a:r>
              <a:rPr lang="en-US" altLang="zh-CN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yuè</a:t>
            </a:r>
            <a:r>
              <a:rPr lang="zh-CN" altLang="en-US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+mj-lt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8" name="Picture 2" descr="http://www.estellegraphics.com/illustration/education/mus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482647"/>
            <a:ext cx="3048000" cy="2988235"/>
          </a:xfrm>
          <a:prstGeom prst="rect">
            <a:avLst/>
          </a:prstGeom>
          <a:noFill/>
        </p:spPr>
      </p:pic>
      <p:pic>
        <p:nvPicPr>
          <p:cNvPr id="9" name="Picture 4" descr="http://wl.k12.in.us/cumberland/classrooms/blessinga/index_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3004160" cy="3629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34200" y="2819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Music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524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电脑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diàn</a:t>
            </a:r>
            <a:r>
              <a:rPr lang="en-US" altLang="zh-CN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n</a:t>
            </a:r>
            <a:r>
              <a:rPr lang="en-US" sz="3600" dirty="0" err="1" smtClean="0">
                <a:latin typeface="+mj-lt"/>
              </a:rPr>
              <a:t>ǎ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o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47106" name="Picture 2" descr="C:\Users\Owner\AppData\Local\Microsoft\Windows\Temporary Internet Files\Content.IE5\WPCIIMWQ\MCj044171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971800"/>
            <a:ext cx="2514600" cy="2514600"/>
          </a:xfrm>
          <a:prstGeom prst="rect">
            <a:avLst/>
          </a:prstGeom>
          <a:noFill/>
        </p:spPr>
      </p:pic>
      <p:pic>
        <p:nvPicPr>
          <p:cNvPr id="47108" name="Picture 4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4087449" cy="37508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819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Computer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1295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历史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lì</a:t>
            </a:r>
            <a:r>
              <a:rPr lang="en-US" altLang="zh-CN" sz="3600" dirty="0" smtClean="0">
                <a:latin typeface="+mj-lt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+mj-lt"/>
                <a:ea typeface="DFPKaiShu-GB5" pitchFamily="66" charset="-128"/>
                <a:cs typeface="DFPKaiShu-GB5" pitchFamily="66" charset="-128"/>
              </a:rPr>
              <a:t>sh</a:t>
            </a:r>
            <a:r>
              <a:rPr lang="en-US" sz="3600" dirty="0" err="1" smtClean="0">
                <a:latin typeface="+mj-lt"/>
              </a:rPr>
              <a:t>ǐ</a:t>
            </a:r>
            <a:r>
              <a:rPr lang="en-US" sz="3600" dirty="0" smtClean="0">
                <a:latin typeface="+mj-lt"/>
              </a:rPr>
              <a:t> 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2050" name="Picture 2" descr="C:\Users\Owner\AppData\Local\Microsoft\Windows\Temporary Internet Files\Content.IE5\EIQGJEQ3\MPj043656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4460472" cy="2977896"/>
          </a:xfrm>
          <a:prstGeom prst="rect">
            <a:avLst/>
          </a:prstGeom>
          <a:noFill/>
        </p:spPr>
      </p:pic>
      <p:pic>
        <p:nvPicPr>
          <p:cNvPr id="2051" name="Picture 3" descr="C:\Users\Owner\AppData\Local\Microsoft\Windows\Temporary Internet Files\Content.IE5\XUEJJ7D7\MCj039718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743200"/>
            <a:ext cx="1949146" cy="24740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600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History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2192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文学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（</a:t>
            </a:r>
            <a:r>
              <a:rPr lang="en-US" altLang="zh-CN" sz="3600" dirty="0" err="1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wén</a:t>
            </a:r>
            <a:r>
              <a:rPr lang="en-US" altLang="zh-CN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 </a:t>
            </a:r>
            <a:r>
              <a:rPr lang="en-US" altLang="zh-CN" sz="3600" dirty="0" err="1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xué</a:t>
            </a:r>
            <a:r>
              <a:rPr lang="zh-CN" altLang="en-US" sz="36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）</a:t>
            </a:r>
            <a:endParaRPr lang="en-US" sz="3600" dirty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</p:txBody>
      </p:sp>
      <p:pic>
        <p:nvPicPr>
          <p:cNvPr id="5127" name="Picture 7" descr="C:\Users\Owner\AppData\Local\Microsoft\Windows\Temporary Internet Files\Content.IE5\WPCIIMWQ\MCj040775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743200"/>
            <a:ext cx="2547908" cy="2971800"/>
          </a:xfrm>
          <a:prstGeom prst="rect">
            <a:avLst/>
          </a:prstGeom>
          <a:noFill/>
        </p:spPr>
      </p:pic>
      <p:pic>
        <p:nvPicPr>
          <p:cNvPr id="5129" name="Picture 9" descr="C:\Users\Owner\AppData\Local\Microsoft\Windows\Temporary Internet Files\Content.IE5\XUEJJ7D7\MCj040590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05000"/>
            <a:ext cx="2151037" cy="2851952"/>
          </a:xfrm>
          <a:prstGeom prst="rect">
            <a:avLst/>
          </a:prstGeom>
          <a:noFill/>
        </p:spPr>
      </p:pic>
      <p:pic>
        <p:nvPicPr>
          <p:cNvPr id="5130" name="Picture 10" descr="C:\Users\Owner\AppData\Local\Microsoft\Windows\Temporary Internet Files\Content.IE5\EIQGJEQ3\MCj0412398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667000"/>
            <a:ext cx="2386916" cy="160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81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这是什么</a:t>
            </a:r>
            <a:r>
              <a:rPr lang="zh-CN" altLang="en-US" sz="5400" b="1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科目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（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k</a:t>
            </a:r>
            <a:r>
              <a:rPr lang="en-US" altLang="zh-CN" sz="3600" dirty="0" err="1" smtClean="0">
                <a:ea typeface="DFKaiShu-GB5" pitchFamily="65" charset="-128"/>
                <a:cs typeface="Times New Roman"/>
              </a:rPr>
              <a:t>ē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 </a:t>
            </a:r>
            <a:r>
              <a:rPr lang="en-US" altLang="zh-CN" sz="3600" dirty="0" err="1" smtClean="0">
                <a:ea typeface="DFKaiShu-GB5" pitchFamily="65" charset="-128"/>
                <a:cs typeface="DFKaiShu-GB5" pitchFamily="65" charset="-128"/>
              </a:rPr>
              <a:t>mù</a:t>
            </a:r>
            <a:r>
              <a:rPr lang="zh-CN" altLang="en-US" sz="3600" dirty="0" smtClean="0">
                <a:ea typeface="DFKaiShu-GB5" pitchFamily="65" charset="-128"/>
                <a:cs typeface="DFKaiShu-GB5" pitchFamily="65" charset="-128"/>
              </a:rPr>
              <a:t>）</a:t>
            </a:r>
            <a:r>
              <a:rPr lang="en-US" altLang="zh-CN" sz="3600" dirty="0" smtClean="0">
                <a:ea typeface="DFKaiShu-GB5" pitchFamily="65" charset="-128"/>
                <a:cs typeface="DFKaiShu-GB5" pitchFamily="65" charset="-128"/>
              </a:rPr>
              <a:t>?</a:t>
            </a:r>
            <a:endParaRPr lang="en-US" altLang="zh-CN" sz="66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1600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Literature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/>
              <a:t>How many classes do you have this year?</a:t>
            </a:r>
          </a:p>
          <a:p>
            <a:pPr algn="ctr"/>
            <a:endParaRPr lang="en-US" dirty="0" smtClean="0"/>
          </a:p>
          <a:p>
            <a:pPr algn="ctr"/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你今年上几门课？</a:t>
            </a:r>
            <a:endParaRPr lang="en-US" altLang="zh-CN" sz="5400" dirty="0" smtClean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sz="4000" dirty="0" smtClean="0"/>
              <a:t>Which classes?</a:t>
            </a:r>
          </a:p>
          <a:p>
            <a:pPr algn="ctr"/>
            <a:r>
              <a:rPr lang="zh-CN" altLang="en-US" sz="5400" dirty="0" smtClean="0">
                <a:latin typeface="DFPKaiShu-GB5" pitchFamily="66" charset="-128"/>
                <a:ea typeface="DFPKaiShu-GB5" pitchFamily="66" charset="-128"/>
                <a:cs typeface="DFPKaiShu-GB5" pitchFamily="66" charset="-128"/>
              </a:rPr>
              <a:t>哪几门？</a:t>
            </a:r>
            <a:endParaRPr lang="en-US" sz="5400" dirty="0">
              <a:latin typeface="DFPKaiShu-GB5" pitchFamily="66" charset="-128"/>
              <a:ea typeface="DFPKaiShu-GB5" pitchFamily="66" charset="-128"/>
              <a:cs typeface="DFPKaiShu-GB5" pitchFamily="6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5915025" cy="1143000"/>
          </a:xfrm>
        </p:spPr>
        <p:txBody>
          <a:bodyPr/>
          <a:lstStyle/>
          <a:p>
            <a:pPr algn="l"/>
            <a:r>
              <a:rPr lang="en-US" altLang="zh-CN" sz="4800" b="1" dirty="0" smtClean="0">
                <a:solidFill>
                  <a:schemeClr val="tx1"/>
                </a:solidFill>
                <a:ea typeface="SimSun" pitchFamily="2" charset="-122"/>
              </a:rPr>
              <a:t>Subjects</a:t>
            </a:r>
            <a:r>
              <a:rPr lang="zh-CN" altLang="en-US" sz="4800" b="1" dirty="0" smtClean="0">
                <a:solidFill>
                  <a:schemeClr val="tx1"/>
                </a:solidFill>
                <a:ea typeface="SimSun" pitchFamily="2" charset="-122"/>
              </a:rPr>
              <a:t> 科目</a:t>
            </a:r>
            <a:r>
              <a:rPr lang="en-US" altLang="zh-CN" sz="4800" b="1" dirty="0" smtClean="0">
                <a:solidFill>
                  <a:schemeClr val="tx1"/>
                </a:solidFill>
                <a:ea typeface="SimSun" pitchFamily="2" charset="-122"/>
              </a:rPr>
              <a:t> </a:t>
            </a:r>
            <a:endParaRPr lang="en-US" altLang="zh-CN" sz="4800" b="1" dirty="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187450" y="1628775"/>
            <a:ext cx="7416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CN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不</a:t>
            </a:r>
            <a:r>
              <a:rPr lang="en-US" altLang="zh-CN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CN" altLang="en-US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喜</a:t>
            </a:r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欢上</a:t>
            </a:r>
            <a:r>
              <a:rPr lang="zh-CN" altLang="en-US" sz="4800" b="1" u="sng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中文</a:t>
            </a:r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课，</a:t>
            </a:r>
            <a:endParaRPr lang="en-US" altLang="zh-CN" sz="4800" b="1" dirty="0">
              <a:solidFill>
                <a:schemeClr val="tx2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39750" y="2852738"/>
            <a:ext cx="8353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因为，我觉得</a:t>
            </a:r>
            <a:r>
              <a:rPr lang="zh-CN" altLang="en-US" sz="4800" b="1" u="sng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中文</a:t>
            </a:r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课</a:t>
            </a:r>
            <a:r>
              <a:rPr lang="en-US" altLang="zh-CN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_______</a:t>
            </a:r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。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011863" y="2852738"/>
            <a:ext cx="28082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tx2"/>
                </a:solidFill>
                <a:ea typeface="SimSun" pitchFamily="2" charset="-122"/>
              </a:rPr>
              <a:t>很有意思</a:t>
            </a:r>
          </a:p>
          <a:p>
            <a:endParaRPr lang="zh-CN" altLang="en-US" sz="1200" b="1" dirty="0">
              <a:solidFill>
                <a:schemeClr val="tx2"/>
              </a:solidFill>
              <a:ea typeface="SimSun" pitchFamily="2" charset="-122"/>
            </a:endParaRPr>
          </a:p>
          <a:p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h</a:t>
            </a:r>
            <a:r>
              <a:rPr lang="en-US" altLang="zh-CN" sz="3000" b="1" dirty="0" err="1" smtClean="0">
                <a:solidFill>
                  <a:schemeClr val="tx2"/>
                </a:solidFill>
                <a:latin typeface="Times New Roman"/>
                <a:ea typeface="SimSun" pitchFamily="2" charset="-122"/>
                <a:cs typeface="Times New Roman"/>
              </a:rPr>
              <a:t>ĕ</a:t>
            </a:r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n</a:t>
            </a:r>
            <a:r>
              <a:rPr lang="en-US" altLang="zh-CN" sz="3000" b="1" dirty="0" smtClean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3000" b="1" dirty="0" err="1">
                <a:solidFill>
                  <a:schemeClr val="tx2"/>
                </a:solidFill>
                <a:ea typeface="SimSun" pitchFamily="2" charset="-122"/>
              </a:rPr>
              <a:t>yŏu</a:t>
            </a:r>
            <a:r>
              <a:rPr lang="en-US" altLang="zh-CN" sz="3000" b="1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3000" b="1" dirty="0" err="1">
                <a:solidFill>
                  <a:schemeClr val="tx2"/>
                </a:solidFill>
                <a:ea typeface="SimSun" pitchFamily="2" charset="-122"/>
              </a:rPr>
              <a:t>yì</a:t>
            </a:r>
            <a:r>
              <a:rPr lang="en-US" altLang="zh-CN" sz="3000" b="1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sī</a:t>
            </a:r>
            <a:endParaRPr lang="en-US" altLang="zh-CN" sz="3000" b="1" dirty="0" smtClean="0">
              <a:solidFill>
                <a:schemeClr val="tx2"/>
              </a:solidFill>
              <a:ea typeface="SimSun" pitchFamily="2" charset="-122"/>
            </a:endParaRPr>
          </a:p>
          <a:p>
            <a:r>
              <a:rPr lang="en-US" altLang="zh-CN" sz="3000" b="1" dirty="0" smtClean="0">
                <a:solidFill>
                  <a:schemeClr val="tx2"/>
                </a:solidFill>
                <a:ea typeface="SimSun" pitchFamily="2" charset="-122"/>
              </a:rPr>
              <a:t>Very interesting</a:t>
            </a:r>
            <a:endParaRPr lang="en-US" altLang="zh-CN" sz="3000" b="1" dirty="0">
              <a:solidFill>
                <a:schemeClr val="tx2"/>
              </a:solidFill>
              <a:ea typeface="SimSun" pitchFamily="2" charset="-122"/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6019800" y="2743200"/>
            <a:ext cx="28082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tx2"/>
                </a:solidFill>
                <a:ea typeface="SimSun" pitchFamily="2" charset="-122"/>
              </a:rPr>
              <a:t>没有意思</a:t>
            </a:r>
          </a:p>
          <a:p>
            <a:endParaRPr lang="zh-CN" altLang="en-US" sz="1200" b="1" dirty="0">
              <a:solidFill>
                <a:schemeClr val="tx2"/>
              </a:solidFill>
              <a:ea typeface="SimSun" pitchFamily="2" charset="-122"/>
            </a:endParaRPr>
          </a:p>
          <a:p>
            <a:r>
              <a:rPr lang="en-US" altLang="zh-CN" sz="3000" b="1" dirty="0" err="1">
                <a:solidFill>
                  <a:schemeClr val="tx2"/>
                </a:solidFill>
                <a:ea typeface="SimSun" pitchFamily="2" charset="-122"/>
              </a:rPr>
              <a:t>méi</a:t>
            </a:r>
            <a:r>
              <a:rPr lang="en-US" altLang="zh-CN" sz="3000" b="1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3000" b="1" dirty="0" err="1">
                <a:solidFill>
                  <a:schemeClr val="tx2"/>
                </a:solidFill>
                <a:ea typeface="SimSun" pitchFamily="2" charset="-122"/>
              </a:rPr>
              <a:t>yŏu</a:t>
            </a:r>
            <a:r>
              <a:rPr lang="en-US" altLang="zh-CN" sz="3000" b="1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3000" b="1" dirty="0" err="1">
                <a:solidFill>
                  <a:schemeClr val="tx2"/>
                </a:solidFill>
                <a:ea typeface="SimSun" pitchFamily="2" charset="-122"/>
              </a:rPr>
              <a:t>yì</a:t>
            </a:r>
            <a:r>
              <a:rPr lang="en-US" altLang="zh-CN" sz="3000" b="1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sī</a:t>
            </a:r>
            <a:endParaRPr lang="en-US" altLang="zh-CN" sz="3000" b="1" dirty="0" smtClean="0">
              <a:solidFill>
                <a:schemeClr val="tx2"/>
              </a:solidFill>
              <a:ea typeface="SimSun" pitchFamily="2" charset="-122"/>
            </a:endParaRPr>
          </a:p>
          <a:p>
            <a:r>
              <a:rPr lang="en-US" altLang="zh-CN" sz="3000" b="1" dirty="0" smtClean="0">
                <a:solidFill>
                  <a:schemeClr val="tx2"/>
                </a:solidFill>
                <a:ea typeface="SimSun" pitchFamily="2" charset="-122"/>
              </a:rPr>
              <a:t>Not interesting</a:t>
            </a:r>
            <a:endParaRPr lang="en-US" altLang="zh-CN" sz="3000" b="1" dirty="0">
              <a:solidFill>
                <a:schemeClr val="tx2"/>
              </a:solidFill>
              <a:ea typeface="SimSun" pitchFamily="2" charset="-122"/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6096000" y="2743200"/>
            <a:ext cx="28082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tx2"/>
                </a:solidFill>
                <a:ea typeface="SimSun" pitchFamily="2" charset="-122"/>
              </a:rPr>
              <a:t>很有趣</a:t>
            </a:r>
          </a:p>
          <a:p>
            <a:endParaRPr lang="zh-CN" altLang="en-US" sz="1200" b="1" dirty="0">
              <a:solidFill>
                <a:schemeClr val="tx2"/>
              </a:solidFill>
              <a:ea typeface="SimSun" pitchFamily="2" charset="-122"/>
            </a:endParaRPr>
          </a:p>
          <a:p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h</a:t>
            </a:r>
            <a:r>
              <a:rPr lang="en-US" altLang="zh-CN" sz="3000" b="1" dirty="0" err="1" smtClean="0">
                <a:solidFill>
                  <a:schemeClr val="tx2"/>
                </a:solidFill>
                <a:latin typeface="Times New Roman"/>
                <a:ea typeface="SimSun" pitchFamily="2" charset="-122"/>
                <a:cs typeface="Times New Roman"/>
              </a:rPr>
              <a:t>ĕ</a:t>
            </a:r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n</a:t>
            </a:r>
            <a:r>
              <a:rPr lang="en-US" altLang="zh-CN" sz="3000" b="1" dirty="0" smtClean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3000" b="1" dirty="0" err="1">
                <a:solidFill>
                  <a:schemeClr val="tx2"/>
                </a:solidFill>
                <a:ea typeface="SimSun" pitchFamily="2" charset="-122"/>
              </a:rPr>
              <a:t>yŏu</a:t>
            </a:r>
            <a:r>
              <a:rPr lang="en-US" altLang="zh-CN" sz="3000" b="1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qù</a:t>
            </a:r>
            <a:endParaRPr lang="en-US" altLang="zh-CN" sz="3000" b="1" dirty="0" smtClean="0">
              <a:solidFill>
                <a:schemeClr val="tx2"/>
              </a:solidFill>
              <a:ea typeface="SimSun" pitchFamily="2" charset="-122"/>
            </a:endParaRPr>
          </a:p>
          <a:p>
            <a:r>
              <a:rPr lang="en-US" altLang="zh-CN" sz="3000" b="1" dirty="0" smtClean="0">
                <a:solidFill>
                  <a:schemeClr val="tx2"/>
                </a:solidFill>
                <a:ea typeface="SimSun" pitchFamily="2" charset="-122"/>
              </a:rPr>
              <a:t>Very fun</a:t>
            </a:r>
            <a:endParaRPr lang="en-US" altLang="zh-CN" sz="3000" b="1" dirty="0">
              <a:solidFill>
                <a:schemeClr val="tx2"/>
              </a:solidFill>
              <a:ea typeface="SimSun" pitchFamily="2" charset="-122"/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6335713" y="0"/>
            <a:ext cx="28082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tx2"/>
                </a:solidFill>
                <a:ea typeface="SimSun" pitchFamily="2" charset="-122"/>
              </a:rPr>
              <a:t>很无聊</a:t>
            </a:r>
          </a:p>
          <a:p>
            <a:endParaRPr lang="zh-CN" altLang="en-US" sz="1200" b="1" dirty="0">
              <a:solidFill>
                <a:schemeClr val="tx2"/>
              </a:solidFill>
              <a:ea typeface="SimSun" pitchFamily="2" charset="-122"/>
            </a:endParaRPr>
          </a:p>
          <a:p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h</a:t>
            </a:r>
            <a:r>
              <a:rPr lang="en-US" altLang="zh-CN" sz="3000" b="1" dirty="0" err="1" smtClean="0">
                <a:solidFill>
                  <a:schemeClr val="tx2"/>
                </a:solidFill>
                <a:latin typeface="Times New Roman"/>
                <a:ea typeface="SimSun" pitchFamily="2" charset="-122"/>
                <a:cs typeface="Times New Roman"/>
              </a:rPr>
              <a:t>ĕ</a:t>
            </a:r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n</a:t>
            </a:r>
            <a:r>
              <a:rPr lang="en-US" altLang="zh-CN" sz="3000" b="1" dirty="0" smtClean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3000" b="1" dirty="0" err="1">
                <a:solidFill>
                  <a:schemeClr val="tx2"/>
                </a:solidFill>
                <a:ea typeface="SimSun" pitchFamily="2" charset="-122"/>
              </a:rPr>
              <a:t>wú</a:t>
            </a:r>
            <a:r>
              <a:rPr lang="en-US" altLang="zh-CN" sz="3000" b="1" dirty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liáo</a:t>
            </a:r>
            <a:endParaRPr lang="en-US" altLang="zh-CN" sz="3000" b="1" dirty="0" smtClean="0">
              <a:solidFill>
                <a:schemeClr val="tx2"/>
              </a:solidFill>
              <a:ea typeface="SimSun" pitchFamily="2" charset="-122"/>
            </a:endParaRPr>
          </a:p>
          <a:p>
            <a:r>
              <a:rPr lang="en-US" altLang="zh-CN" sz="3000" b="1" dirty="0" smtClean="0">
                <a:solidFill>
                  <a:schemeClr val="tx2"/>
                </a:solidFill>
                <a:ea typeface="SimSun" pitchFamily="2" charset="-122"/>
              </a:rPr>
              <a:t>Very boring</a:t>
            </a:r>
            <a:endParaRPr lang="en-US" altLang="zh-CN" sz="3000" b="1" dirty="0">
              <a:solidFill>
                <a:schemeClr val="tx2"/>
              </a:solidFill>
              <a:ea typeface="SimSun" pitchFamily="2" charset="-122"/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6096000" y="2895600"/>
            <a:ext cx="28082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很容易</a:t>
            </a:r>
          </a:p>
          <a:p>
            <a:endParaRPr lang="zh-CN" altLang="en-US" sz="1200" b="1" dirty="0">
              <a:solidFill>
                <a:schemeClr val="tx2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3000" b="1" dirty="0" err="1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h</a:t>
            </a:r>
            <a:r>
              <a:rPr lang="en-US" altLang="zh-CN" sz="3000" b="1" dirty="0" err="1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  <a:cs typeface="Times New Roman"/>
              </a:rPr>
              <a:t>ĕ</a:t>
            </a:r>
            <a:r>
              <a:rPr lang="en-US" altLang="zh-CN" sz="3000" b="1" dirty="0" err="1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n</a:t>
            </a:r>
            <a:r>
              <a:rPr lang="en-US" altLang="zh-CN" sz="30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3000" b="1" dirty="0" err="1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róng</a:t>
            </a:r>
            <a:r>
              <a:rPr lang="en-US" altLang="zh-CN" sz="30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CN" sz="3000" b="1" dirty="0" err="1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yì</a:t>
            </a:r>
            <a:r>
              <a:rPr lang="en-US" altLang="zh-CN" sz="30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; very easy</a:t>
            </a:r>
            <a:endParaRPr lang="en-US" altLang="zh-CN" sz="3000" b="1" dirty="0">
              <a:solidFill>
                <a:schemeClr val="tx2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6096000" y="2819400"/>
            <a:ext cx="28082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tx2"/>
                </a:solidFill>
                <a:ea typeface="SimSun" pitchFamily="2" charset="-122"/>
              </a:rPr>
              <a:t>很难</a:t>
            </a:r>
          </a:p>
          <a:p>
            <a:endParaRPr lang="zh-CN" altLang="en-US" sz="1200" b="1" dirty="0">
              <a:solidFill>
                <a:schemeClr val="tx2"/>
              </a:solidFill>
              <a:ea typeface="SimSun" pitchFamily="2" charset="-122"/>
            </a:endParaRPr>
          </a:p>
          <a:p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h</a:t>
            </a:r>
            <a:r>
              <a:rPr lang="en-US" altLang="zh-CN" sz="3000" b="1" dirty="0" err="1" smtClean="0">
                <a:solidFill>
                  <a:schemeClr val="tx2"/>
                </a:solidFill>
                <a:latin typeface="Times New Roman"/>
                <a:ea typeface="SimSun" pitchFamily="2" charset="-122"/>
                <a:cs typeface="Times New Roman"/>
              </a:rPr>
              <a:t>ĕ</a:t>
            </a:r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n</a:t>
            </a:r>
            <a:r>
              <a:rPr lang="en-US" altLang="zh-CN" sz="3000" b="1" dirty="0" smtClean="0">
                <a:solidFill>
                  <a:schemeClr val="tx2"/>
                </a:solidFill>
                <a:ea typeface="SimSun" pitchFamily="2" charset="-122"/>
              </a:rPr>
              <a:t> </a:t>
            </a:r>
            <a:r>
              <a:rPr lang="en-US" altLang="zh-CN" sz="3000" b="1" dirty="0" err="1" smtClean="0">
                <a:solidFill>
                  <a:schemeClr val="tx2"/>
                </a:solidFill>
                <a:ea typeface="SimSun" pitchFamily="2" charset="-122"/>
              </a:rPr>
              <a:t>nán</a:t>
            </a:r>
            <a:r>
              <a:rPr lang="zh-CN" altLang="en-US" sz="3000" b="1" dirty="0" smtClean="0">
                <a:solidFill>
                  <a:schemeClr val="tx2"/>
                </a:solidFill>
                <a:ea typeface="SimSun" pitchFamily="2" charset="-122"/>
              </a:rPr>
              <a:t>；</a:t>
            </a:r>
            <a:endParaRPr lang="en-US" altLang="zh-CN" sz="3000" b="1" dirty="0" smtClean="0">
              <a:solidFill>
                <a:schemeClr val="tx2"/>
              </a:solidFill>
              <a:ea typeface="SimSun" pitchFamily="2" charset="-122"/>
            </a:endParaRPr>
          </a:p>
          <a:p>
            <a:r>
              <a:rPr lang="en-US" altLang="zh-CN" sz="3000" b="1" dirty="0" smtClean="0">
                <a:solidFill>
                  <a:schemeClr val="tx2"/>
                </a:solidFill>
                <a:ea typeface="SimSun" pitchFamily="2" charset="-122"/>
              </a:rPr>
              <a:t>very hard</a:t>
            </a:r>
            <a:endParaRPr lang="en-US" altLang="zh-CN" sz="3000" b="1" dirty="0">
              <a:solidFill>
                <a:schemeClr val="tx2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6" grpId="0"/>
      <p:bldP spid="73737" grpId="0"/>
      <p:bldP spid="73737" grpId="1"/>
      <p:bldP spid="73738" grpId="0"/>
      <p:bldP spid="73738" grpId="1"/>
      <p:bldP spid="73739" grpId="0"/>
      <p:bldP spid="73739" grpId="1"/>
      <p:bldP spid="73740" grpId="0"/>
      <p:bldP spid="73740" grpId="1"/>
      <p:bldP spid="73743" grpId="0"/>
      <p:bldP spid="73743" grpId="1"/>
      <p:bldP spid="73744" grpId="0"/>
      <p:bldP spid="73744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5915025" cy="1143000"/>
          </a:xfrm>
        </p:spPr>
        <p:txBody>
          <a:bodyPr/>
          <a:lstStyle/>
          <a:p>
            <a:pPr algn="l"/>
            <a:r>
              <a:rPr lang="en-US" altLang="zh-CN" sz="4800" b="1" dirty="0" smtClean="0">
                <a:solidFill>
                  <a:schemeClr val="tx1"/>
                </a:solidFill>
                <a:ea typeface="SimSun" pitchFamily="2" charset="-122"/>
              </a:rPr>
              <a:t>Subjects </a:t>
            </a:r>
            <a:r>
              <a:rPr lang="zh-CN" altLang="en-US" sz="4800" b="1" dirty="0" smtClean="0">
                <a:solidFill>
                  <a:schemeClr val="tx1"/>
                </a:solidFill>
                <a:ea typeface="SimSun" pitchFamily="2" charset="-122"/>
              </a:rPr>
              <a:t>科目</a:t>
            </a:r>
            <a:r>
              <a:rPr lang="en-US" altLang="zh-CN" sz="4800" b="1" dirty="0" smtClean="0">
                <a:solidFill>
                  <a:schemeClr val="tx1"/>
                </a:solidFill>
                <a:ea typeface="SimSun" pitchFamily="2" charset="-122"/>
              </a:rPr>
              <a:t> </a:t>
            </a:r>
            <a:endParaRPr lang="en-US" altLang="zh-CN" sz="4800" b="1" dirty="0">
              <a:solidFill>
                <a:schemeClr val="tx1"/>
              </a:solidFill>
              <a:ea typeface="SimSun" pitchFamily="2" charset="-122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295400" y="2590800"/>
            <a:ext cx="7416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我</a:t>
            </a:r>
            <a:r>
              <a:rPr lang="en-US" altLang="zh-CN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不</a:t>
            </a:r>
            <a:r>
              <a:rPr lang="en-US" altLang="zh-CN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喜欢</a:t>
            </a:r>
            <a:r>
              <a:rPr lang="zh-CN" altLang="en-US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上</a:t>
            </a:r>
            <a:r>
              <a:rPr lang="en-US" altLang="zh-TW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_____</a:t>
            </a:r>
            <a:r>
              <a:rPr lang="zh-CN" altLang="en-US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课</a:t>
            </a:r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，</a:t>
            </a:r>
            <a:endParaRPr lang="en-US" altLang="zh-CN" sz="4800" b="1" dirty="0">
              <a:solidFill>
                <a:schemeClr val="tx2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33400" y="3657600"/>
            <a:ext cx="8353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因为，我觉</a:t>
            </a:r>
            <a:r>
              <a:rPr lang="zh-CN" altLang="en-US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得</a:t>
            </a:r>
            <a:r>
              <a:rPr lang="en-US" altLang="zh-TW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_____</a:t>
            </a:r>
            <a:r>
              <a:rPr lang="zh-CN" altLang="en-US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课</a:t>
            </a:r>
            <a:r>
              <a:rPr lang="en-US" altLang="zh-CN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_______</a:t>
            </a:r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。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258888" y="1700213"/>
            <a:ext cx="7416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你觉</a:t>
            </a:r>
            <a:r>
              <a:rPr lang="zh-CN" altLang="en-US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得</a:t>
            </a:r>
            <a:r>
              <a:rPr lang="en-US" altLang="zh-TW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_____</a:t>
            </a:r>
            <a:r>
              <a:rPr lang="zh-CN" altLang="en-US" sz="4800" b="1" dirty="0" smtClean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课</a:t>
            </a:r>
            <a:r>
              <a:rPr lang="zh-CN" altLang="en-US" sz="4800" b="1" dirty="0">
                <a:solidFill>
                  <a:schemeClr val="tx2"/>
                </a:solidFill>
                <a:latin typeface="DFKai-SB" pitchFamily="65" charset="-120"/>
                <a:ea typeface="DFKai-SB" pitchFamily="65" charset="-120"/>
              </a:rPr>
              <a:t>怎么样？</a:t>
            </a:r>
            <a:endParaRPr lang="en-US" altLang="zh-CN" sz="4800" b="1" dirty="0">
              <a:solidFill>
                <a:schemeClr val="tx2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/>
      <p:bldP spid="7476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Situation 1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066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A: </a:t>
            </a:r>
            <a:r>
              <a:rPr lang="zh-CN" altLang="en-US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打电话</a:t>
            </a:r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		B</a:t>
            </a:r>
            <a:r>
              <a:rPr lang="zh-CN" altLang="en-US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：接电话</a:t>
            </a:r>
            <a:endParaRPr lang="en-US" sz="2800" dirty="0">
              <a:solidFill>
                <a:srgbClr val="C0000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A  makes phone call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B: 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喂！</a:t>
            </a:r>
            <a:endParaRPr lang="en-US" altLang="zh-CN" sz="3200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A: 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喂！请问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________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在吗？</a:t>
            </a:r>
            <a:endParaRPr lang="en-US" altLang="zh-CN" sz="3200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B: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 我就是。您是哪位？</a:t>
            </a:r>
            <a:endParaRPr lang="en-US" altLang="zh-CN" sz="3200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+mj-lt"/>
                <a:ea typeface="DFKai-SB" pitchFamily="65" charset="-120"/>
              </a:rPr>
              <a:t>A: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我是</a:t>
            </a:r>
            <a:r>
              <a:rPr lang="en-US" altLang="zh-TW" sz="3200" dirty="0" smtClean="0">
                <a:latin typeface="+mj-lt"/>
                <a:ea typeface="DFKai-SB" pitchFamily="65" charset="-120"/>
              </a:rPr>
              <a:t>__________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。</a:t>
            </a:r>
            <a:endParaRPr lang="en-US" sz="3200" dirty="0">
              <a:latin typeface="+mj-lt"/>
              <a:ea typeface="DFKai-SB" pitchFamily="65" charset="-120"/>
            </a:endParaRPr>
          </a:p>
        </p:txBody>
      </p:sp>
      <p:pic>
        <p:nvPicPr>
          <p:cNvPr id="6" name="Picture 2" descr="C:\Users\Owner\AppData\Local\Microsoft\Windows\Temporary Internet Files\Content.IE5\F3BSS2QP\MPj044222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2465867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Situation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2</a:t>
            </a:r>
            <a:r>
              <a:rPr lang="zh-CN" alt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066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A: </a:t>
            </a:r>
            <a:r>
              <a:rPr lang="zh-CN" altLang="en-US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打电话</a:t>
            </a:r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		B</a:t>
            </a:r>
            <a:r>
              <a:rPr lang="zh-CN" altLang="en-US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：接电话</a:t>
            </a:r>
            <a:endParaRPr lang="en-US" sz="2800" dirty="0">
              <a:solidFill>
                <a:srgbClr val="C0000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24000"/>
            <a:ext cx="579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A  makes phone call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B: 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喂！</a:t>
            </a:r>
            <a:endParaRPr lang="en-US" altLang="zh-CN" sz="3200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A: 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喂！请问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________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在吗？</a:t>
            </a:r>
            <a:endParaRPr lang="en-US" altLang="zh-CN" sz="3200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B: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 你打错了！</a:t>
            </a:r>
            <a:endParaRPr lang="en-US" altLang="zh-CN" sz="3200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+mj-lt"/>
                <a:ea typeface="DFKai-SB" pitchFamily="65" charset="-120"/>
              </a:rPr>
              <a:t>A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：对不起！</a:t>
            </a:r>
            <a:endParaRPr lang="en-US" altLang="zh-CN" sz="3200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+mj-lt"/>
                <a:ea typeface="DFKai-SB" pitchFamily="65" charset="-120"/>
              </a:rPr>
              <a:t>B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：没关系！</a:t>
            </a:r>
            <a:endParaRPr lang="en-US" sz="3200" dirty="0">
              <a:latin typeface="+mj-lt"/>
              <a:ea typeface="DFKai-SB" pitchFamily="65" charset="-120"/>
            </a:endParaRPr>
          </a:p>
        </p:txBody>
      </p:sp>
      <p:pic>
        <p:nvPicPr>
          <p:cNvPr id="6" name="Picture 2" descr="C:\Users\Owner\AppData\Local\Microsoft\Windows\Temporary Internet Files\Content.IE5\F3BSS2QP\MPj044222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609600"/>
            <a:ext cx="2465867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说话练习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latin typeface="DFKai-SB" pitchFamily="65" charset="-120"/>
                <a:ea typeface="DFKai-SB" pitchFamily="65" charset="-120"/>
              </a:rPr>
              <a:t>Q:</a:t>
            </a: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你跳舞跳得怎么样？</a:t>
            </a:r>
            <a:endParaRPr lang="en-US" sz="48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DFKai-SB" pitchFamily="65" charset="-120"/>
                <a:ea typeface="DFKai-SB" pitchFamily="65" charset="-120"/>
              </a:rPr>
              <a:t>A: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我跳舞跳得</a:t>
            </a:r>
            <a:r>
              <a:rPr lang="en-US" altLang="zh-CN" sz="4400" dirty="0" smtClean="0">
                <a:latin typeface="DFKai-SB" pitchFamily="65" charset="-120"/>
                <a:ea typeface="DFKai-SB" pitchFamily="65" charset="-120"/>
              </a:rPr>
              <a:t>______________</a:t>
            </a:r>
            <a:r>
              <a:rPr lang="zh-CN" altLang="en-US" sz="4400" dirty="0" smtClean="0">
                <a:latin typeface="DFKai-SB" pitchFamily="65" charset="-120"/>
                <a:ea typeface="DFKai-SB" pitchFamily="65" charset="-120"/>
              </a:rPr>
              <a:t>。</a:t>
            </a:r>
            <a:endParaRPr lang="en-US" sz="4400" dirty="0"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2209800"/>
            <a:ext cx="510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好</a:t>
            </a:r>
            <a:endParaRPr lang="en-US" altLang="zh-CN" sz="44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很好</a:t>
            </a:r>
            <a:endParaRPr lang="en-US" altLang="zh-CN" sz="44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棒极了</a:t>
            </a:r>
            <a:r>
              <a:rPr lang="en-US" altLang="zh-CN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en-US" altLang="zh-CN" sz="36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bàng</a:t>
            </a:r>
            <a:r>
              <a:rPr lang="en-US" altLang="zh-CN" sz="36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</a:t>
            </a:r>
            <a:r>
              <a:rPr lang="en-US" altLang="zh-CN" sz="3600" dirty="0" err="1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jí</a:t>
            </a:r>
            <a:r>
              <a:rPr lang="en-US" altLang="zh-CN" sz="3600" dirty="0" smtClean="0">
                <a:solidFill>
                  <a:srgbClr val="7030A0"/>
                </a:solidFill>
                <a:latin typeface="+mj-lt"/>
                <a:ea typeface="DFKai-SB" pitchFamily="65" charset="-120"/>
              </a:rPr>
              <a:t> le</a:t>
            </a:r>
            <a:r>
              <a:rPr lang="en-US" altLang="zh-CN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)</a:t>
            </a: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还可以</a:t>
            </a:r>
            <a:endParaRPr lang="en-US" altLang="zh-CN" sz="4400" dirty="0" smtClean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zh-CN" altLang="en-US" sz="4400" dirty="0" smtClean="0">
                <a:solidFill>
                  <a:srgbClr val="7030A0"/>
                </a:solidFill>
                <a:latin typeface="DFKai-SB" pitchFamily="65" charset="-120"/>
                <a:ea typeface="DFKai-SB" pitchFamily="65" charset="-120"/>
              </a:rPr>
              <a:t>不好</a:t>
            </a:r>
            <a:endParaRPr lang="en-US" sz="4400" dirty="0">
              <a:solidFill>
                <a:srgbClr val="7030A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Situation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3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0668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A: </a:t>
            </a:r>
            <a:r>
              <a:rPr lang="zh-CN" altLang="en-US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打电话</a:t>
            </a:r>
            <a:r>
              <a:rPr lang="en-US" altLang="zh-CN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		B</a:t>
            </a:r>
            <a:r>
              <a:rPr lang="zh-CN" altLang="en-US" sz="2800" dirty="0" smtClean="0">
                <a:solidFill>
                  <a:srgbClr val="C00000"/>
                </a:solidFill>
                <a:latin typeface="+mj-lt"/>
                <a:ea typeface="DFKai-SB" pitchFamily="65" charset="-120"/>
              </a:rPr>
              <a:t>：接电话</a:t>
            </a:r>
            <a:endParaRPr lang="en-US" sz="2800" dirty="0">
              <a:solidFill>
                <a:srgbClr val="C00000"/>
              </a:solidFill>
              <a:latin typeface="+mj-lt"/>
              <a:ea typeface="DFKai-SB" pitchFamily="65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7526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A  makes phone call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B: 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喂！</a:t>
            </a:r>
            <a:endParaRPr lang="en-US" altLang="zh-CN" sz="3200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A: 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喂！请问</a:t>
            </a:r>
            <a:r>
              <a:rPr lang="en-US" altLang="zh-CN" sz="3200" dirty="0" smtClean="0">
                <a:latin typeface="+mj-lt"/>
                <a:ea typeface="DFKai-SB" pitchFamily="65" charset="-120"/>
              </a:rPr>
              <a:t>________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在吗？</a:t>
            </a:r>
            <a:endParaRPr lang="en-US" altLang="zh-CN" sz="3200" dirty="0" smtClean="0">
              <a:latin typeface="+mj-lt"/>
              <a:ea typeface="DFKai-SB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  <a:ea typeface="DFKai-SB" pitchFamily="65" charset="-120"/>
              </a:rPr>
              <a:t>B:</a:t>
            </a:r>
            <a:r>
              <a:rPr lang="zh-CN" altLang="en-US" sz="3200" dirty="0" smtClean="0">
                <a:latin typeface="+mj-lt"/>
                <a:ea typeface="DFKai-SB" pitchFamily="65" charset="-120"/>
              </a:rPr>
              <a:t> 他在。请等一下，我去叫他。</a:t>
            </a:r>
            <a:endParaRPr lang="en-US" altLang="zh-CN" sz="3200" dirty="0" smtClean="0">
              <a:latin typeface="+mj-lt"/>
              <a:ea typeface="DFKai-SB" pitchFamily="65" charset="-120"/>
            </a:endParaRPr>
          </a:p>
        </p:txBody>
      </p:sp>
      <p:pic>
        <p:nvPicPr>
          <p:cNvPr id="6" name="Picture 2" descr="C:\Users\Owner\AppData\Local\Microsoft\Windows\Temporary Internet Files\Content.IE5\F3BSS2QP\MPj044222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"/>
            <a:ext cx="2465867" cy="175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DFKai-SB" pitchFamily="65" charset="-120"/>
                <a:ea typeface="DFKai-SB" pitchFamily="65" charset="-120"/>
              </a:rPr>
              <a:t>说话练习</a:t>
            </a:r>
            <a:endParaRPr lang="en-US" sz="3600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228600" y="60960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语法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(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grammar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points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一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MingLiU" pitchFamily="18" charset="-120"/>
                <a:ea typeface="PMingLiU" pitchFamily="18" charset="-120"/>
                <a:cs typeface="Times New Roman" pitchFamily="18" charset="0"/>
              </a:rPr>
              <a:t>、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S 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请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person VO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en-US" altLang="zh-TW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PMingLiU" pitchFamily="18" charset="-120"/>
                <a:cs typeface="Times New Roman" pitchFamily="18" charset="0"/>
              </a:rPr>
              <a:t>S 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PMingLiU" pitchFamily="18" charset="-120"/>
                <a:cs typeface="Times New Roman" pitchFamily="18" charset="0"/>
              </a:rPr>
              <a:t> invites </a:t>
            </a:r>
            <a:r>
              <a:rPr kumimoji="0" lang="en-US" altLang="zh-TW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PMingLiU" pitchFamily="18" charset="-120"/>
                <a:cs typeface="Times New Roman" pitchFamily="18" charset="0"/>
              </a:rPr>
              <a:t>person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PMingLiU" pitchFamily="18" charset="-120"/>
                <a:cs typeface="Times New Roman" pitchFamily="18" charset="0"/>
              </a:rPr>
              <a:t> to do something, and S will pay the cost.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PMingLiU" pitchFamily="18" charset="-120"/>
                <a:cs typeface="Times New Roman" pitchFamily="18" charset="0"/>
              </a:rPr>
              <a:t>For example: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我请你吃饭。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__________________________________________________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她请我看球。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________________________________________________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581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invite you to eat a meal. I treat you a meal.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4876800"/>
            <a:ext cx="579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invites me to watch ball game.</a:t>
            </a:r>
          </a:p>
          <a:p>
            <a:r>
              <a:rPr lang="en-US" sz="2800" dirty="0" smtClean="0"/>
              <a:t>She treats me a ball game.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228600" y="316469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二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MingLiU" pitchFamily="18" charset="-120"/>
                <a:ea typeface="PMingLiU" pitchFamily="18" charset="-120"/>
                <a:cs typeface="Times New Roman" pitchFamily="18" charset="0"/>
              </a:rPr>
              <a:t>、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想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（</a:t>
            </a:r>
            <a:r>
              <a:rPr kumimoji="0" lang="en-US" altLang="zh-TW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xiăng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; want to ;would like to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）</a:t>
            </a: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想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PMingLiU" pitchFamily="18" charset="-120"/>
                <a:cs typeface="Times New Roman" pitchFamily="18" charset="0"/>
              </a:rPr>
              <a:t>has several meanings. In this lesson it is a modal verb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PMingLiU" pitchFamily="18" charset="-120"/>
                <a:cs typeface="Times New Roman" pitchFamily="18" charset="0"/>
              </a:rPr>
              <a:t>indicating a desire to do something. It must be followed by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PMingLiU" pitchFamily="18" charset="-120"/>
                <a:cs typeface="Times New Roman" pitchFamily="18" charset="0"/>
              </a:rPr>
              <a:t>a verb or a clause.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DFKai-SB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			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S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想 </a:t>
            </a:r>
            <a:r>
              <a:rPr kumimoji="0" lang="en-US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VO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PMingLiU" pitchFamily="18" charset="-120"/>
                <a:cs typeface="Times New Roman" pitchFamily="18" charset="0"/>
              </a:rPr>
              <a:t>For example: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我想请她看电影。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你想听音乐吗？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花老师想打球，可是王老师不想。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你想不想看中国电影？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4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want to invite her to watch movie.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3276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you want to listen to music?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26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Hua</a:t>
            </a:r>
            <a:r>
              <a:rPr lang="en-US" sz="2400" dirty="0" smtClean="0"/>
              <a:t> </a:t>
            </a:r>
            <a:r>
              <a:rPr lang="en-US" sz="2400" dirty="0" err="1" smtClean="0"/>
              <a:t>Laoshi</a:t>
            </a:r>
            <a:r>
              <a:rPr lang="en-US" sz="2400" smtClean="0"/>
              <a:t> wants </a:t>
            </a:r>
            <a:r>
              <a:rPr lang="en-US" sz="2400" dirty="0" smtClean="0"/>
              <a:t>to play ball, but Wang </a:t>
            </a:r>
            <a:r>
              <a:rPr lang="en-US" sz="2400" dirty="0" err="1" smtClean="0"/>
              <a:t>Laoshi</a:t>
            </a:r>
            <a:r>
              <a:rPr lang="en-US" sz="2400" dirty="0" smtClean="0"/>
              <a:t> doesn’t want to.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you want to watch Chinese movie or not?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381000" y="483514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三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、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正在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(adverb; </a:t>
            </a:r>
            <a:r>
              <a:rPr kumimoji="0" lang="en-US" altLang="zh-TW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zhèng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kumimoji="0" lang="en-US" altLang="zh-TW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zài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, be doing…..)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正在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denotes an ongoing or progressive action 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DFKai-SB" pitchFamily="65" charset="-120"/>
                <a:cs typeface="Times New Roman" pitchFamily="18" charset="0"/>
              </a:rPr>
              <a:t>a certain point of time.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PMingLiU" pitchFamily="18" charset="-120"/>
                <a:cs typeface="Times New Roman" pitchFamily="18" charset="0"/>
              </a:rPr>
              <a:t>For example: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我正在打电话。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妈妈正在开车。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_____________________________________________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4648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Mom is driving.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3429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I’m making phone call.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81000" y="64752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DFKai-SB" pitchFamily="65" charset="-120"/>
                <a:ea typeface="DFKai-SB" pitchFamily="65" charset="-120"/>
                <a:cs typeface="Tahoma" pitchFamily="34" charset="0"/>
              </a:rPr>
              <a:t>三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DFKai-SB" pitchFamily="65" charset="-120"/>
                <a:ea typeface="DFKai-SB" pitchFamily="65" charset="-120"/>
                <a:cs typeface="Tahoma" pitchFamily="34" charset="0"/>
              </a:rPr>
              <a:t>、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mbria" pitchFamily="18" charset="0"/>
                <a:ea typeface="DFKai-SB" pitchFamily="65" charset="-120"/>
                <a:cs typeface="Tahoma" pitchFamily="34" charset="0"/>
              </a:rPr>
              <a:t>S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DFKai-SB" pitchFamily="65" charset="-120"/>
                <a:ea typeface="DFKai-SB" pitchFamily="65" charset="-120"/>
                <a:cs typeface="Tahoma" pitchFamily="34" charset="0"/>
              </a:rPr>
              <a:t>要不要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mbria" pitchFamily="18" charset="0"/>
                <a:ea typeface="DFKai-SB" pitchFamily="65" charset="-120"/>
                <a:cs typeface="Tahoma" pitchFamily="34" charset="0"/>
              </a:rPr>
              <a:t>VO?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mbria" pitchFamily="18" charset="0"/>
                <a:ea typeface="DFKai-SB" pitchFamily="65" charset="-120"/>
                <a:cs typeface="Tahoma" pitchFamily="34" charset="0"/>
              </a:rPr>
              <a:t>	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mbria" pitchFamily="18" charset="0"/>
                <a:ea typeface="SimSun" pitchFamily="2" charset="-122"/>
                <a:cs typeface="Tahoma" pitchFamily="34" charset="0"/>
              </a:rPr>
              <a:t>	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mbria" pitchFamily="18" charset="0"/>
                <a:ea typeface="DFKai-SB" pitchFamily="65" charset="-120"/>
                <a:cs typeface="Tahoma" pitchFamily="34" charset="0"/>
              </a:rPr>
              <a:t>S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DFKai-SB" pitchFamily="65" charset="-120"/>
                <a:ea typeface="DFKai-SB" pitchFamily="65" charset="-120"/>
                <a:cs typeface="Tahoma" pitchFamily="34" charset="0"/>
              </a:rPr>
              <a:t>要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SimSun" pitchFamily="2" charset="-122"/>
                <a:ea typeface="SimSun" pitchFamily="2" charset="-122"/>
                <a:cs typeface="Tahoma" pitchFamily="34" charset="0"/>
              </a:rPr>
              <a:t>/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DFKai-SB" pitchFamily="65" charset="-120"/>
                <a:ea typeface="DFKai-SB" pitchFamily="65" charset="-120"/>
                <a:cs typeface="Tahoma" pitchFamily="34" charset="0"/>
              </a:rPr>
              <a:t>不要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SimSun" pitchFamily="2" charset="-122"/>
                <a:ea typeface="SimSun" pitchFamily="2" charset="-122"/>
                <a:cs typeface="Tahoma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mbria" pitchFamily="18" charset="0"/>
                <a:ea typeface="DFKai-SB" pitchFamily="65" charset="-120"/>
                <a:cs typeface="Tahoma" pitchFamily="34" charset="0"/>
              </a:rPr>
              <a:t>VO.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DFKai-SB" pitchFamily="65" charset="-120"/>
                <a:ea typeface="DFKai-SB" pitchFamily="65" charset="-120"/>
                <a:cs typeface="Tahoma" pitchFamily="34" charset="0"/>
              </a:rPr>
              <a:t>     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DFKai-SB" pitchFamily="65" charset="-120"/>
                <a:ea typeface="DFKai-SB" pitchFamily="65" charset="-120"/>
                <a:cs typeface="Tahoma" pitchFamily="34" charset="0"/>
              </a:rPr>
              <a:t>要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PMingLiU" pitchFamily="18" charset="-120"/>
                <a:cs typeface="Tahoma" pitchFamily="34" charset="0"/>
              </a:rPr>
              <a:t> 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PMingLiU" pitchFamily="18" charset="-120"/>
                <a:cs typeface="Tahoma" pitchFamily="34" charset="0"/>
              </a:rPr>
              <a:t>(</a:t>
            </a:r>
            <a:r>
              <a:rPr kumimoji="0" lang="en-US" altLang="zh-TW" sz="2800" b="0" i="0" u="none" strike="noStrike" cap="none" normalizeH="0" baseline="0" dirty="0" err="1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PMingLiU" pitchFamily="18" charset="-120"/>
                <a:cs typeface="Tahoma" pitchFamily="34" charset="0"/>
              </a:rPr>
              <a:t>yào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libri" pitchFamily="34" charset="0"/>
                <a:ea typeface="PMingLiU" pitchFamily="18" charset="-120"/>
                <a:cs typeface="Tahoma" pitchFamily="34" charset="0"/>
              </a:rPr>
              <a:t>; will, to want to) indicates a future commitment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你要不要留言？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________________________________________________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我要准备大考，我不要看电视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_______________________________________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Do you want to/will you leave message?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0"/>
            <a:ext cx="822960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I want to/will prepare for test.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I don’t want to/won’t watch TV.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04800" y="587455"/>
            <a:ext cx="9144000" cy="454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DFKai-SB" pitchFamily="65" charset="-120"/>
                <a:ea typeface="DFKai-SB" pitchFamily="65" charset="-120"/>
                <a:cs typeface="Tahoma" pitchFamily="34" charset="0"/>
              </a:rPr>
              <a:t>四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DFKai-SB" pitchFamily="65" charset="-120"/>
                <a:ea typeface="DFKai-SB" pitchFamily="65" charset="-120"/>
                <a:cs typeface="Tahoma" pitchFamily="34" charset="0"/>
              </a:rPr>
              <a:t>、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mbria" pitchFamily="18" charset="0"/>
                <a:ea typeface="DFKai-SB" pitchFamily="65" charset="-120"/>
                <a:cs typeface="Tahoma" pitchFamily="34" charset="0"/>
              </a:rPr>
              <a:t>Time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DFKai-SB" pitchFamily="65" charset="-120"/>
                <a:ea typeface="DFKai-SB" pitchFamily="65" charset="-120"/>
                <a:cs typeface="Tahoma" pitchFamily="34" charset="0"/>
              </a:rPr>
              <a:t>见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Cambria" pitchFamily="18" charset="0"/>
                <a:ea typeface="DFKai-SB" pitchFamily="65" charset="-120"/>
                <a:cs typeface="Tahoma" pitchFamily="34" charset="0"/>
              </a:rPr>
              <a:t>!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星期三见！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________________________________________________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明天见！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________________________________________________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96963" algn="l"/>
              </a:tabLst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下个星期一见！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  <a:cs typeface="Times New Roman" pitchFamily="18" charset="0"/>
              </a:rPr>
              <a:t>________________________________________________</a:t>
            </a:r>
            <a:endParaRPr kumimoji="0" lang="en-US" altLang="zh-TW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752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See you Wednesday!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971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See you tomorrow!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343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See you next Monday!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35998</TotalTime>
  <Words>1835</Words>
  <Application>Microsoft Macintosh PowerPoint</Application>
  <PresentationFormat>On-screen Show (4:3)</PresentationFormat>
  <Paragraphs>610</Paragraphs>
  <Slides>95</Slides>
  <Notes>94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Office Theme</vt:lpstr>
      <vt:lpstr>PowerPoint Presentation</vt:lpstr>
      <vt:lpstr>Self-Intro  自  我  介  绍 zì wǒ jiè shào</vt:lpstr>
      <vt:lpstr>先(xiān)…，再(zài) …,然后(rán hòu)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Subjects 科目 </vt:lpstr>
      <vt:lpstr>Subjects 科目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Wang</dc:creator>
  <cp:lastModifiedBy>Hayley Herford</cp:lastModifiedBy>
  <cp:revision>720</cp:revision>
  <dcterms:created xsi:type="dcterms:W3CDTF">2012-04-10T18:30:21Z</dcterms:created>
  <dcterms:modified xsi:type="dcterms:W3CDTF">2013-06-05T17:49:19Z</dcterms:modified>
</cp:coreProperties>
</file>