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53" r:id="rId2"/>
    <p:sldId id="354" r:id="rId3"/>
    <p:sldId id="357" r:id="rId4"/>
    <p:sldId id="358" r:id="rId5"/>
    <p:sldId id="362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80" r:id="rId20"/>
    <p:sldId id="381" r:id="rId21"/>
    <p:sldId id="366" r:id="rId22"/>
    <p:sldId id="382" r:id="rId23"/>
    <p:sldId id="363" r:id="rId24"/>
    <p:sldId id="36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21" autoAdjust="0"/>
    <p:restoredTop sz="94660"/>
  </p:normalViewPr>
  <p:slideViewPr>
    <p:cSldViewPr>
      <p:cViewPr varScale="1">
        <p:scale>
          <a:sx n="47" d="100"/>
          <a:sy n="47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07892-0219-40F7-A21D-9BD172D1A90F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71629-4A5D-459A-AB8D-3269DD58F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27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38142-7BF9-4C41-A8D1-462E52DC2C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38142-7BF9-4C41-A8D1-462E52DC2C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38142-7BF9-4C41-A8D1-462E52DC2C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6B3A4-4DCF-4E73-A874-4C03C3B5A2C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2D6A8-98E1-4FAD-9B09-A360E6C6A9D3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38142-7BF9-4C41-A8D1-462E52DC2C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6B3A4-4DCF-4E73-A874-4C03C3B5A2C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6B3A4-4DCF-4E73-A874-4C03C3B5A2C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F57-E940-49A6-B796-2F47B4F6F86C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F57-E940-49A6-B796-2F47B4F6F86C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F57-E940-49A6-B796-2F47B4F6F86C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F57-E940-49A6-B796-2F47B4F6F86C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F57-E940-49A6-B796-2F47B4F6F86C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F57-E940-49A6-B796-2F47B4F6F86C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F57-E940-49A6-B796-2F47B4F6F86C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F57-E940-49A6-B796-2F47B4F6F86C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F57-E940-49A6-B796-2F47B4F6F86C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F57-E940-49A6-B796-2F47B4F6F86C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F57-E940-49A6-B796-2F47B4F6F86C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F0F57-E940-49A6-B796-2F47B4F6F86C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ologytoday.com/files/u15/Happiness_1.jpg" TargetMode="External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ologytoday.com/files/u15/Happiness_1.jpg" TargetMode="External"/><Relationship Id="rId4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ologytoday.com/files/u15/Happiness_1.jpg" TargetMode="External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4" Type="http://schemas.openxmlformats.org/officeDocument/2006/relationships/image" Target="../media/image8.jpeg"/><Relationship Id="rId5" Type="http://schemas.openxmlformats.org/officeDocument/2006/relationships/image" Target="../media/image10.jpeg"/><Relationship Id="rId6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4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ologytoday.com/files/u15/Happiness_1.jpg" TargetMode="External"/><Relationship Id="rId4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609600" y="196335"/>
            <a:ext cx="86868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DFKaiShu-GB5" pitchFamily="65" charset="-128"/>
                <a:cs typeface="DFKaiShu-GB5" pitchFamily="65" charset="-128"/>
              </a:rPr>
              <a:t>Write down what STPA stand for, provide with an example in Chinese character.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DFKaiShu-GB5" pitchFamily="65" charset="-128"/>
                <a:cs typeface="DFKaiShu-GB5" pitchFamily="65" charset="-128"/>
              </a:rPr>
              <a:t>S ___________	T____________	P____________	A______________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DFKaiShu-GB5" pitchFamily="65" charset="-128"/>
              <a:cs typeface="DFKaiShu-GB5" pitchFamily="65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DFKaiShu-GB5" pitchFamily="65" charset="-128"/>
                <a:cs typeface="DFKaiShu-GB5" pitchFamily="65" charset="-128"/>
              </a:rPr>
              <a:t>For example: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DFKaiShu-GB5" pitchFamily="65" charset="-128"/>
                <a:cs typeface="DFKaiShu-GB5" pitchFamily="65" charset="-128"/>
              </a:rPr>
              <a:t>I	Tuesday 9:48am		@ </a:t>
            </a:r>
            <a:r>
              <a:rPr kumimoji="0" lang="en-US" altLang="zh-CN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DFKaiShu-GB5" pitchFamily="65" charset="-128"/>
                <a:cs typeface="DFKaiShu-GB5" pitchFamily="65" charset="-128"/>
              </a:rPr>
              <a:t>Rm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DFKaiShu-GB5" pitchFamily="65" charset="-128"/>
                <a:cs typeface="DFKaiShu-GB5" pitchFamily="65" charset="-128"/>
              </a:rPr>
              <a:t> 313	take Chinese class.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914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</a:rPr>
              <a:t>S</a:t>
            </a:r>
            <a:r>
              <a:rPr lang="en-US" sz="2400" dirty="0" smtClean="0">
                <a:solidFill>
                  <a:srgbClr val="C00000"/>
                </a:solidFill>
              </a:rPr>
              <a:t>ubject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914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</a:rPr>
              <a:t>T</a:t>
            </a:r>
            <a:r>
              <a:rPr lang="en-US" sz="2400" dirty="0" smtClean="0">
                <a:solidFill>
                  <a:srgbClr val="C00000"/>
                </a:solidFill>
              </a:rPr>
              <a:t>ime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914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</a:rPr>
              <a:t>P</a:t>
            </a:r>
            <a:r>
              <a:rPr lang="en-US" sz="2400" dirty="0" smtClean="0">
                <a:solidFill>
                  <a:srgbClr val="C00000"/>
                </a:solidFill>
              </a:rPr>
              <a:t>lace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914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</a:rPr>
              <a:t>A</a:t>
            </a:r>
            <a:r>
              <a:rPr lang="en-US" sz="2400" dirty="0" smtClean="0">
                <a:solidFill>
                  <a:srgbClr val="C00000"/>
                </a:solidFill>
              </a:rPr>
              <a:t>ction (VO)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514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DFKai-SB" pitchFamily="65" charset="-120"/>
                <a:ea typeface="DFKai-SB" pitchFamily="65" charset="-120"/>
              </a:rPr>
              <a:t>我</a:t>
            </a:r>
            <a:endParaRPr lang="en-US" sz="24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53200" y="2514600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DFKai-SB" pitchFamily="65" charset="-120"/>
                <a:ea typeface="DFKai-SB" pitchFamily="65" charset="-120"/>
              </a:rPr>
              <a:t>上中文课。</a:t>
            </a:r>
            <a:endParaRPr lang="en-US" sz="24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95800" y="25146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DFKai-SB" pitchFamily="65" charset="-120"/>
                <a:ea typeface="DFKai-SB" pitchFamily="65" charset="-120"/>
              </a:rPr>
              <a:t>在</a:t>
            </a:r>
            <a:r>
              <a:rPr lang="en-US" altLang="zh-CN" sz="2400" dirty="0" smtClean="0">
                <a:latin typeface="DFKai-SB" pitchFamily="65" charset="-120"/>
                <a:ea typeface="DFKai-SB" pitchFamily="65" charset="-120"/>
              </a:rPr>
              <a:t>313</a:t>
            </a:r>
            <a:r>
              <a:rPr lang="zh-CN" altLang="en-US" sz="2400" dirty="0" smtClean="0">
                <a:latin typeface="DFKai-SB" pitchFamily="65" charset="-120"/>
                <a:ea typeface="DFKai-SB" pitchFamily="65" charset="-120"/>
              </a:rPr>
              <a:t>教室</a:t>
            </a:r>
            <a:endParaRPr lang="en-US" sz="24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0600" y="2514600"/>
            <a:ext cx="3570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DFKai-SB" pitchFamily="65" charset="-120"/>
                <a:ea typeface="DFKai-SB" pitchFamily="65" charset="-120"/>
              </a:rPr>
              <a:t>星期二上午九点四十八分</a:t>
            </a:r>
            <a:endParaRPr lang="en-US" sz="24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8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8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8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86400" y="15240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考试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22860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CN" sz="2800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kǎo</a:t>
            </a:r>
            <a:r>
              <a:rPr lang="en-US" altLang="zh-CN" sz="28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2800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shì</a:t>
            </a:r>
            <a:r>
              <a:rPr lang="en-US" altLang="zh-CN" sz="28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 VO/N</a:t>
            </a:r>
            <a:r>
              <a:rPr lang="en-US" altLang="zh-CN" sz="2800" dirty="0" smtClean="0">
                <a:latin typeface="DFKai-SB" pitchFamily="65" charset="-120"/>
                <a:ea typeface="DFKai-SB" pitchFamily="65" charset="-120"/>
              </a:rPr>
              <a:t>)</a:t>
            </a:r>
            <a:endParaRPr lang="en-US" sz="2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2819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ea typeface="DFKai-SB" pitchFamily="65" charset="-120"/>
              </a:rPr>
              <a:t>assessment</a:t>
            </a:r>
            <a:endParaRPr lang="en-US" sz="2800" dirty="0">
              <a:latin typeface="+mj-lt"/>
              <a:ea typeface="DFKai-SB" pitchFamily="65" charset="-120"/>
            </a:endParaRPr>
          </a:p>
        </p:txBody>
      </p:sp>
      <p:sp>
        <p:nvSpPr>
          <p:cNvPr id="93186" name="AutoShape 2" descr="See full size image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365125"/>
            <a:ext cx="1133475" cy="76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66564" name="Picture 4" descr="http://yeinjee.com/asianpop/wp-content/uploads/2008/01/chinese-teacher-exa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143000"/>
            <a:ext cx="4114800" cy="26835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9106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16764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大考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24384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CN" sz="2800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dà</a:t>
            </a:r>
            <a:r>
              <a:rPr lang="en-US" altLang="zh-CN" sz="28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 </a:t>
            </a:r>
            <a:r>
              <a:rPr lang="en-US" altLang="zh-CN" sz="2800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kǎo</a:t>
            </a:r>
            <a:r>
              <a:rPr lang="en-US" altLang="zh-CN" sz="2800" dirty="0" smtClean="0">
                <a:latin typeface="DFKai-SB" pitchFamily="65" charset="-120"/>
                <a:ea typeface="DFKai-SB" pitchFamily="65" charset="-120"/>
              </a:rPr>
              <a:t>)</a:t>
            </a:r>
            <a:endParaRPr lang="en-US" sz="2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29718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+mj-lt"/>
                <a:ea typeface="DFKai-SB" pitchFamily="65" charset="-120"/>
              </a:rPr>
              <a:t>test</a:t>
            </a:r>
            <a:endParaRPr lang="en-US" sz="2800" dirty="0">
              <a:latin typeface="+mj-lt"/>
              <a:ea typeface="DFKai-SB" pitchFamily="65" charset="-120"/>
            </a:endParaRPr>
          </a:p>
        </p:txBody>
      </p:sp>
      <p:sp>
        <p:nvSpPr>
          <p:cNvPr id="93186" name="AutoShape 2" descr="See full size image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365125"/>
            <a:ext cx="1133475" cy="76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9" name="Picture 2" descr="http://www.heartleader.com/wp-content/uploads/2010/07/test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914400"/>
            <a:ext cx="2586990" cy="3695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6663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62600" y="17526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小考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25146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CN" sz="28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xi</a:t>
            </a:r>
            <a:r>
              <a:rPr lang="vi-VN" altLang="zh-CN" sz="28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ă</a:t>
            </a:r>
            <a:r>
              <a:rPr lang="en-US" altLang="zh-CN" sz="28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o  </a:t>
            </a:r>
            <a:r>
              <a:rPr lang="en-US" altLang="zh-CN" sz="2800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kǎo</a:t>
            </a:r>
            <a:r>
              <a:rPr lang="en-US" altLang="zh-CN" sz="2800" dirty="0" smtClean="0">
                <a:latin typeface="DFKai-SB" pitchFamily="65" charset="-120"/>
                <a:ea typeface="DFKai-SB" pitchFamily="65" charset="-120"/>
              </a:rPr>
              <a:t>)</a:t>
            </a:r>
            <a:endParaRPr lang="en-US" sz="2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3048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DFKai-SB" pitchFamily="65" charset="-120"/>
                <a:ea typeface="DFKai-SB" pitchFamily="65" charset="-120"/>
              </a:rPr>
              <a:t>quiz</a:t>
            </a:r>
            <a:endParaRPr lang="en-US" sz="2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93186" name="AutoShape 2" descr="See full size image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365125"/>
            <a:ext cx="1133475" cy="76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64514" name="Picture 2" descr="http://www.messianictrust.org.uk/kids-purim/images/QuizTit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447800"/>
            <a:ext cx="4189463" cy="23526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2931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52400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我们</a:t>
            </a:r>
            <a:r>
              <a:rPr lang="en-US" altLang="zh-TW" sz="4400" dirty="0" smtClean="0">
                <a:latin typeface="DFKai-SB" pitchFamily="65" charset="-120"/>
                <a:ea typeface="DFKai-SB" pitchFamily="65" charset="-120"/>
              </a:rPr>
              <a:t>____</a:t>
            </a:r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有作业。</a:t>
            </a:r>
            <a:endParaRPr lang="en-US" sz="44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36220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我们</a:t>
            </a:r>
            <a:r>
              <a:rPr lang="en-US" altLang="zh-TW" sz="4400" dirty="0" smtClean="0">
                <a:latin typeface="DFKai-SB" pitchFamily="65" charset="-120"/>
                <a:ea typeface="DFKai-SB" pitchFamily="65" charset="-120"/>
              </a:rPr>
              <a:t>____</a:t>
            </a:r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有考试。</a:t>
            </a:r>
            <a:endParaRPr lang="en-US" sz="44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312420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我们</a:t>
            </a:r>
            <a:r>
              <a:rPr lang="en-US" altLang="zh-TW" sz="4400" dirty="0" smtClean="0">
                <a:latin typeface="DFKai-SB" pitchFamily="65" charset="-120"/>
                <a:ea typeface="DFKai-SB" pitchFamily="65" charset="-120"/>
              </a:rPr>
              <a:t>____</a:t>
            </a:r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有小考。</a:t>
            </a:r>
            <a:endParaRPr lang="en-US" sz="4400" dirty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5" name="Picture 2" descr="http://ooms.olentangy.k12.oh.us/teachers/christine_snivley/020EC4A5-0118C712.5/homework%20boar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838200"/>
            <a:ext cx="1387186" cy="1064585"/>
          </a:xfrm>
          <a:prstGeom prst="rect">
            <a:avLst/>
          </a:prstGeom>
          <a:noFill/>
        </p:spPr>
      </p:pic>
      <p:pic>
        <p:nvPicPr>
          <p:cNvPr id="6" name="Picture 4" descr="http://yeinjee.com/asianpop/wp-content/uploads/2008/01/chinese-teacher-exa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2209800"/>
            <a:ext cx="1432560" cy="934278"/>
          </a:xfrm>
          <a:prstGeom prst="rect">
            <a:avLst/>
          </a:prstGeom>
          <a:noFill/>
        </p:spPr>
      </p:pic>
      <p:pic>
        <p:nvPicPr>
          <p:cNvPr id="7" name="Picture 2" descr="http://www.messianictrust.org.uk/kids-purim/images/QuizTitl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3276600"/>
            <a:ext cx="1475642" cy="8286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19200" y="388620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我们</a:t>
            </a:r>
            <a:r>
              <a:rPr lang="en-US" altLang="zh-TW" sz="4400" dirty="0" smtClean="0">
                <a:latin typeface="DFKai-SB" pitchFamily="65" charset="-120"/>
                <a:ea typeface="DFKai-SB" pitchFamily="65" charset="-120"/>
              </a:rPr>
              <a:t>____</a:t>
            </a:r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有大考。</a:t>
            </a:r>
            <a:endParaRPr lang="en-US" sz="4400" dirty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9" name="Picture 2" descr="http://www.heartleader.com/wp-content/uploads/2010/07/test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4038600"/>
            <a:ext cx="1360170" cy="19431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85800" y="3048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latin typeface="DFKai-SB" pitchFamily="65" charset="-120"/>
                <a:ea typeface="DFKai-SB" pitchFamily="65" charset="-120"/>
              </a:rPr>
              <a:t>常常</a:t>
            </a:r>
            <a:r>
              <a:rPr lang="en-US" altLang="zh-CN" sz="2800" dirty="0" err="1" smtClean="0">
                <a:latin typeface="+mj-lt"/>
                <a:ea typeface="DFKai-SB" pitchFamily="65" charset="-120"/>
              </a:rPr>
              <a:t>vs</a:t>
            </a:r>
            <a:r>
              <a:rPr lang="en-US" altLang="zh-CN" sz="2800" dirty="0" smtClean="0">
                <a:latin typeface="+mj-lt"/>
                <a:ea typeface="DFKai-SB" pitchFamily="65" charset="-120"/>
              </a:rPr>
              <a:t> </a:t>
            </a:r>
            <a:r>
              <a:rPr lang="zh-CN" altLang="en-US" sz="5400" dirty="0" smtClean="0">
                <a:latin typeface="+mj-lt"/>
                <a:ea typeface="DFKai-SB" pitchFamily="65" charset="-120"/>
              </a:rPr>
              <a:t>不常</a:t>
            </a:r>
            <a:endParaRPr lang="en-US" sz="5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9807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  <p:bldP spid="4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DFKai-SB" pitchFamily="65" charset="-120"/>
                <a:ea typeface="DFKai-SB" pitchFamily="65" charset="-120"/>
              </a:rPr>
              <a:t>Q: 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明天有没有考试？  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8288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DFKai-SB" pitchFamily="65" charset="-120"/>
                <a:ea typeface="DFKai-SB" pitchFamily="65" charset="-120"/>
              </a:rPr>
              <a:t>A: 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明天有考试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。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  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819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DFKai-SB" pitchFamily="65" charset="-120"/>
                <a:ea typeface="DFKai-SB" pitchFamily="65" charset="-120"/>
              </a:rPr>
              <a:t>A: 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明天没有考试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6" name="Picture 4" descr="http://yeinjee.com/asianpop/wp-content/uploads/2008/01/chinese-teacher-ex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410200" y="1295400"/>
            <a:ext cx="3124200" cy="203752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67200" y="17526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C00000"/>
                </a:solidFill>
                <a:latin typeface="DFKai-SB" pitchFamily="65" charset="-120"/>
                <a:ea typeface="DFKai-SB" pitchFamily="65" charset="-120"/>
              </a:rPr>
              <a:t>小考</a:t>
            </a:r>
            <a:endParaRPr lang="en-US" sz="3200" dirty="0">
              <a:solidFill>
                <a:srgbClr val="C000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23622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C00000"/>
                </a:solidFill>
                <a:latin typeface="DFKai-SB" pitchFamily="65" charset="-120"/>
                <a:ea typeface="DFKai-SB" pitchFamily="65" charset="-120"/>
              </a:rPr>
              <a:t>大考</a:t>
            </a:r>
            <a:endParaRPr lang="en-US" sz="3200" dirty="0">
              <a:solidFill>
                <a:srgbClr val="C0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8615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57200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>
                <a:latin typeface="DFKai-SB" pitchFamily="65" charset="-120"/>
                <a:ea typeface="DFKai-SB" pitchFamily="65" charset="-120"/>
              </a:rPr>
              <a:t>分</a:t>
            </a:r>
            <a:endParaRPr lang="en-US" sz="60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762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j-lt"/>
              </a:rPr>
              <a:t>fēn</a:t>
            </a:r>
            <a:r>
              <a:rPr lang="en-US" sz="2800" dirty="0" smtClean="0">
                <a:latin typeface="+mj-lt"/>
              </a:rPr>
              <a:t>; point</a:t>
            </a:r>
            <a:endParaRPr lang="en-US" sz="28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75260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一分</a:t>
            </a:r>
            <a:endParaRPr lang="en-US" sz="44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59080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一百分</a:t>
            </a:r>
            <a:endParaRPr lang="en-US" sz="44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1828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+mj-lt"/>
                <a:ea typeface="DFKai-SB" pitchFamily="65" charset="-120"/>
              </a:rPr>
              <a:t>Q: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你考试考几分？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1905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one point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2667000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hundred point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2590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+mj-lt"/>
                <a:ea typeface="DFKai-SB" pitchFamily="65" charset="-120"/>
              </a:rPr>
              <a:t>A:</a:t>
            </a:r>
            <a:r>
              <a:rPr lang="zh-CN" altLang="en-US" sz="3600" dirty="0" smtClean="0">
                <a:latin typeface="+mj-lt"/>
                <a:ea typeface="DFKai-SB" pitchFamily="65" charset="-120"/>
              </a:rPr>
              <a:t>我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考试考</a:t>
            </a:r>
            <a:r>
              <a:rPr lang="en-US" altLang="zh-CN" sz="3600" dirty="0" smtClean="0">
                <a:latin typeface="DFKai-SB" pitchFamily="65" charset="-120"/>
                <a:ea typeface="DFKai-SB" pitchFamily="65" charset="-120"/>
              </a:rPr>
              <a:t>___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分。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8421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97180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复习</a:t>
            </a:r>
            <a:r>
              <a:rPr lang="en-US" altLang="zh-CN" sz="2800" dirty="0" err="1" smtClean="0">
                <a:latin typeface="+mj-lt"/>
                <a:ea typeface="DFPKaiShu-GB5" pitchFamily="66" charset="-128"/>
                <a:cs typeface="DFPKaiShu-GB5" pitchFamily="66" charset="-128"/>
              </a:rPr>
              <a:t>fù</a:t>
            </a:r>
            <a:r>
              <a:rPr lang="en-US" altLang="zh-CN" sz="2800" dirty="0" smtClean="0">
                <a:latin typeface="+mj-lt"/>
                <a:ea typeface="DFPKaiShu-GB5" pitchFamily="66" charset="-128"/>
                <a:cs typeface="DFPKaiShu-GB5" pitchFamily="66" charset="-128"/>
              </a:rPr>
              <a:t> </a:t>
            </a:r>
            <a:r>
              <a:rPr lang="en-US" altLang="zh-CN" sz="2800" dirty="0" err="1" smtClean="0">
                <a:latin typeface="+mj-lt"/>
                <a:ea typeface="DFPKaiShu-GB5" pitchFamily="66" charset="-128"/>
                <a:cs typeface="DFPKaiShu-GB5" pitchFamily="66" charset="-128"/>
              </a:rPr>
              <a:t>xí</a:t>
            </a:r>
            <a:endParaRPr lang="en-US" sz="2800" dirty="0">
              <a:latin typeface="+mj-lt"/>
              <a:ea typeface="DFPKaiShu-GB5" pitchFamily="66" charset="-128"/>
              <a:cs typeface="DFPKaiShu-GB5" pitchFamily="66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30480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+mj-lt"/>
                <a:ea typeface="DFPKaiShu-GB5" pitchFamily="66" charset="-128"/>
                <a:cs typeface="DFPKaiShu-GB5" pitchFamily="66" charset="-128"/>
              </a:rPr>
              <a:t>to review</a:t>
            </a:r>
            <a:endParaRPr lang="en-US" sz="3600" dirty="0">
              <a:latin typeface="+mj-lt"/>
              <a:ea typeface="DFPKaiShu-GB5" pitchFamily="66" charset="-128"/>
              <a:cs typeface="DFPKaiShu-GB5" pitchFamily="66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21336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练习</a:t>
            </a:r>
            <a:r>
              <a:rPr lang="en-US" altLang="zh-CN" sz="2800" dirty="0" err="1" smtClean="0">
                <a:latin typeface="+mj-lt"/>
                <a:ea typeface="DFPKaiShu-GB5" pitchFamily="66" charset="-128"/>
                <a:cs typeface="DFPKaiShu-GB5" pitchFamily="66" charset="-128"/>
              </a:rPr>
              <a:t>liàn</a:t>
            </a:r>
            <a:r>
              <a:rPr lang="en-US" altLang="zh-CN" sz="2800" dirty="0" smtClean="0">
                <a:latin typeface="+mj-lt"/>
                <a:ea typeface="DFPKaiShu-GB5" pitchFamily="66" charset="-128"/>
                <a:cs typeface="DFPKaiShu-GB5" pitchFamily="66" charset="-128"/>
              </a:rPr>
              <a:t> </a:t>
            </a:r>
            <a:r>
              <a:rPr lang="en-US" altLang="zh-CN" sz="2800" dirty="0" err="1" smtClean="0">
                <a:latin typeface="+mj-lt"/>
                <a:ea typeface="DFPKaiShu-GB5" pitchFamily="66" charset="-128"/>
                <a:cs typeface="DFPKaiShu-GB5" pitchFamily="66" charset="-128"/>
              </a:rPr>
              <a:t>xí</a:t>
            </a:r>
            <a:endParaRPr lang="en-US" sz="2800" dirty="0">
              <a:latin typeface="+mj-lt"/>
              <a:ea typeface="DFPKaiShu-GB5" pitchFamily="66" charset="-128"/>
              <a:cs typeface="DFPKaiShu-GB5" pitchFamily="66" charset="-128"/>
            </a:endParaRPr>
          </a:p>
        </p:txBody>
      </p:sp>
      <p:pic>
        <p:nvPicPr>
          <p:cNvPr id="66562" name="Picture 2" descr="C:\Users\Owner\AppData\Local\Microsoft\Windows\Temporary Internet Files\Content.IE5\PJ5YPE6R\MC90007118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04800"/>
            <a:ext cx="2308634" cy="144101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352800" y="3810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我每天</a:t>
            </a:r>
            <a:r>
              <a:rPr lang="zh-CN" altLang="en-US" sz="4400" u="sng" dirty="0" smtClean="0">
                <a:latin typeface="DFKai-SB" pitchFamily="65" charset="-120"/>
                <a:ea typeface="DFKai-SB" pitchFamily="65" charset="-120"/>
              </a:rPr>
              <a:t>练习</a:t>
            </a:r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中文</a:t>
            </a:r>
            <a:endParaRPr lang="en-US" sz="44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9000" y="12192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我每天</a:t>
            </a:r>
            <a:r>
              <a:rPr lang="zh-CN" altLang="en-US" sz="4400" u="sng" dirty="0" smtClean="0">
                <a:latin typeface="DFKai-SB" pitchFamily="65" charset="-120"/>
                <a:ea typeface="DFKai-SB" pitchFamily="65" charset="-120"/>
              </a:rPr>
              <a:t>复习</a:t>
            </a:r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中文</a:t>
            </a:r>
            <a:endParaRPr lang="en-US" sz="44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2209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+mj-lt"/>
              </a:rPr>
              <a:t>to practice/exercise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1989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/>
      <p:bldP spid="17" grpId="0"/>
      <p:bldP spid="18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954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+mj-lt"/>
                <a:ea typeface="DFPKaiShu-GB5" pitchFamily="66" charset="-128"/>
                <a:cs typeface="DFPKaiShu-GB5" pitchFamily="66" charset="-128"/>
              </a:rPr>
              <a:t>准备</a:t>
            </a:r>
            <a:r>
              <a:rPr lang="zh-CN" altLang="en-US" sz="2800" dirty="0" smtClean="0">
                <a:latin typeface="+mj-lt"/>
                <a:ea typeface="DFPKaiShu-GB5" pitchFamily="66" charset="-128"/>
                <a:cs typeface="DFPKaiShu-GB5" pitchFamily="66" charset="-128"/>
              </a:rPr>
              <a:t> </a:t>
            </a:r>
            <a:r>
              <a:rPr lang="en-US" altLang="zh-CN" sz="2800" dirty="0" err="1" smtClean="0">
                <a:latin typeface="+mj-lt"/>
                <a:ea typeface="DFPKaiShu-GB5" pitchFamily="66" charset="-128"/>
                <a:cs typeface="DFPKaiShu-GB5" pitchFamily="66" charset="-128"/>
              </a:rPr>
              <a:t>zhŭn</a:t>
            </a:r>
            <a:r>
              <a:rPr lang="en-US" altLang="zh-CN" sz="2800" dirty="0" smtClean="0">
                <a:latin typeface="+mj-lt"/>
                <a:ea typeface="DFPKaiShu-GB5" pitchFamily="66" charset="-128"/>
                <a:cs typeface="DFPKaiShu-GB5" pitchFamily="66" charset="-128"/>
              </a:rPr>
              <a:t> </a:t>
            </a:r>
            <a:r>
              <a:rPr lang="en-US" altLang="zh-CN" sz="2800" dirty="0" err="1" smtClean="0">
                <a:latin typeface="+mj-lt"/>
                <a:ea typeface="DFPKaiShu-GB5" pitchFamily="66" charset="-128"/>
                <a:cs typeface="DFPKaiShu-GB5" pitchFamily="66" charset="-128"/>
              </a:rPr>
              <a:t>bèi</a:t>
            </a:r>
            <a:endParaRPr lang="en-US" sz="2800" dirty="0">
              <a:latin typeface="+mj-lt"/>
              <a:ea typeface="DFPKaiShu-GB5" pitchFamily="66" charset="-128"/>
              <a:cs typeface="DFPKaiShu-GB5" pitchFamily="66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1371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+mj-lt"/>
              </a:rPr>
              <a:t>to prepare</a:t>
            </a:r>
            <a:endParaRPr lang="en-US" sz="36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+mj-lt"/>
                <a:ea typeface="DFPKaiShu-GB5" pitchFamily="66" charset="-128"/>
                <a:cs typeface="DFPKaiShu-GB5" pitchFamily="66" charset="-128"/>
              </a:rPr>
              <a:t>帮</a:t>
            </a:r>
            <a:r>
              <a:rPr lang="zh-CN" altLang="en-US" sz="2800" dirty="0" smtClean="0">
                <a:latin typeface="+mj-lt"/>
                <a:ea typeface="DFPKaiShu-GB5" pitchFamily="66" charset="-128"/>
                <a:cs typeface="DFPKaiShu-GB5" pitchFamily="66" charset="-128"/>
              </a:rPr>
              <a:t> </a:t>
            </a:r>
            <a:r>
              <a:rPr lang="en-US" altLang="zh-CN" sz="2800" dirty="0" err="1" smtClean="0">
                <a:latin typeface="+mj-lt"/>
                <a:ea typeface="DFPKaiShu-GB5" pitchFamily="66" charset="-128"/>
                <a:cs typeface="DFPKaiShu-GB5" pitchFamily="66" charset="-128"/>
              </a:rPr>
              <a:t>b</a:t>
            </a:r>
            <a:r>
              <a:rPr lang="en-US" altLang="zh-CN" sz="2800" dirty="0" err="1" smtClean="0">
                <a:latin typeface="Calibri"/>
                <a:ea typeface="DFPKaiShu-GB5" pitchFamily="66" charset="-128"/>
                <a:cs typeface="DFPKaiShu-GB5" pitchFamily="66" charset="-128"/>
              </a:rPr>
              <a:t>ā</a:t>
            </a:r>
            <a:r>
              <a:rPr lang="en-US" altLang="zh-CN" sz="2800" dirty="0" err="1" smtClean="0">
                <a:latin typeface="+mj-lt"/>
                <a:ea typeface="DFPKaiShu-GB5" pitchFamily="66" charset="-128"/>
                <a:cs typeface="DFPKaiShu-GB5" pitchFamily="66" charset="-128"/>
              </a:rPr>
              <a:t>ng</a:t>
            </a:r>
            <a:endParaRPr lang="en-US" sz="2800" dirty="0">
              <a:latin typeface="+mj-lt"/>
              <a:ea typeface="DFPKaiShu-GB5" pitchFamily="66" charset="-128"/>
              <a:cs typeface="DFPKaiShu-GB5" pitchFamily="6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2438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+mj-lt"/>
              </a:rPr>
              <a:t>to help</a:t>
            </a:r>
            <a:endParaRPr lang="en-US" sz="3600" dirty="0">
              <a:latin typeface="+mj-lt"/>
            </a:endParaRPr>
          </a:p>
        </p:txBody>
      </p:sp>
      <p:pic>
        <p:nvPicPr>
          <p:cNvPr id="2050" name="Picture 2" descr="C:\Users\Owner\AppData\Local\Microsoft\Windows\Temporary Internet Files\Content.IE5\U2TP57P5\MC90007085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362200"/>
            <a:ext cx="1634150" cy="19751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3323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04800" y="90101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FZKai"/>
                <a:cs typeface="Times New Roman" pitchFamily="18" charset="0"/>
              </a:rPr>
              <a:t>Grammar point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  <a:t>一、</a:t>
            </a:r>
            <a:r>
              <a:rPr kumimoji="0" lang="en-US" altLang="zh-CN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V</a:t>
            </a:r>
            <a:r>
              <a:rPr kumimoji="0" lang="en-US" altLang="zh-CN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zh-CN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得怎么样</a:t>
            </a:r>
            <a:r>
              <a:rPr kumimoji="0" lang="zh-CN" altLang="en-US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？       </a:t>
            </a:r>
            <a:endParaRPr kumimoji="0" lang="en-US" altLang="zh-CN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DFKai-SB" pitchFamily="65" charset="-12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kumimoji="0" lang="en-US" altLang="zh-CN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is a way to ask how does someone do something.</a:t>
            </a:r>
            <a:endParaRPr kumimoji="0" lang="en-US" altLang="zh-CN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Ex:   	Q: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你中文</a:t>
            </a:r>
            <a:r>
              <a:rPr kumimoji="0" lang="zh-CN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说得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怎么样？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How do you speak Chinese?</a:t>
            </a:r>
            <a:endParaRPr kumimoji="0" lang="en-US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	A: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我中文</a:t>
            </a:r>
            <a:r>
              <a:rPr kumimoji="0" lang="zh-CN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说得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很好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。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PMingLiU" pitchFamily="18" charset="-120"/>
                <a:cs typeface="Times New Roman" pitchFamily="18" charset="0"/>
              </a:rPr>
              <a:t>I speak Chinese very well.</a:t>
            </a:r>
            <a:endParaRPr kumimoji="0" lang="en-US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Q1: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你唱歌</a:t>
            </a:r>
            <a:r>
              <a:rPr kumimoji="0" lang="zh-CN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唱得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怎么样？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_______________________________________</a:t>
            </a:r>
            <a:endParaRPr kumimoji="0" lang="en-US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A1: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我唱歌</a:t>
            </a:r>
            <a:r>
              <a:rPr kumimoji="0" lang="zh-CN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唱得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不好。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_________________________________________</a:t>
            </a:r>
            <a:endParaRPr kumimoji="0" lang="en-US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Q2: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她跳舞</a:t>
            </a:r>
            <a:r>
              <a:rPr kumimoji="0" lang="zh-CN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跳得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怎么样？＿＿＿＿＿＿＿＿＿＿＿＿＿＿＿＿＿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A2: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她跳舞</a:t>
            </a:r>
            <a:r>
              <a:rPr kumimoji="0" lang="zh-CN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跳得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马马虎虎。＿＿＿＿＿＿＿＿＿＿＿＿＿＿＿＿</a:t>
            </a:r>
          </a:p>
          <a:p>
            <a:pPr marL="0" marR="0" lvl="0" indent="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Q3: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你考试</a:t>
            </a:r>
            <a:r>
              <a:rPr kumimoji="0" lang="zh-CN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考得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怎么样？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________________________________________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Q4: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我考试</a:t>
            </a:r>
            <a:r>
              <a:rPr kumimoji="0" lang="zh-CN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考得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还可以。＿＿＿＿＿＿＿＿＿＿＿＿＿＿＿＿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2667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 you sing?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3200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 sing not well.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3733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does she dance?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42672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She dances okay.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4876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did you test?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54102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 tested so </a:t>
            </a:r>
            <a:r>
              <a:rPr lang="en-US" sz="2400" dirty="0" err="1" smtClean="0">
                <a:solidFill>
                  <a:srgbClr val="FF0000"/>
                </a:solidFill>
              </a:rPr>
              <a:t>so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509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228600" y="4572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Now, follow the pattern to create 3 questions in Chinese to ask your partner and write down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PMingLiU" pitchFamily="18" charset="-120"/>
                <a:cs typeface="Times New Roman" pitchFamily="18" charset="0"/>
              </a:rPr>
              <a:t>his/her answers accordingly.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  Q1: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你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__________  ____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得怎么样？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	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A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1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: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我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＿＿＿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  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___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得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____________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 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Q2: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你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__________  ____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得怎么样？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	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A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2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: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我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＿＿＿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  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___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得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____________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 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Q3: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你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__________  ____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得怎么样？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	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A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3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: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我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＿＿＿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  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___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得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____________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2227" name="Picture 3" descr="http://1.bp.blogspot.com/-8YhJpcSCMCM/TXn8popDYRI/AAAAAAAACjw/Gcsplj2qjow/s1600/your%2Btur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886200"/>
            <a:ext cx="3048000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626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04800" y="53340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DFKaiShu-GB5" pitchFamily="65" charset="-128"/>
                <a:cs typeface="DFKaiShu-GB5" pitchFamily="65" charset="-128"/>
              </a:rPr>
              <a:t>B.  Matching.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DFKaiShu-GB5" pitchFamily="65" charset="-128"/>
                <a:cs typeface="DFKaiShu-GB5" pitchFamily="65" charset="-128"/>
              </a:rPr>
              <a:t>		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Pinyin    Character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1) Gym room	______   ______	A.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Shu-GB5" pitchFamily="65" charset="-128"/>
                <a:ea typeface="DFKaiShu-GB5" pitchFamily="65" charset="-128"/>
                <a:cs typeface="DFKaiShu-GB5" pitchFamily="65" charset="-128"/>
              </a:rPr>
              <a:t>教室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	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H.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xué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xiào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2) Library	______   ______	B.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Shu-GB5" pitchFamily="65" charset="-128"/>
                <a:ea typeface="DFKaiShu-GB5" pitchFamily="65" charset="-128"/>
                <a:cs typeface="DFKaiShu-GB5" pitchFamily="65" charset="-128"/>
              </a:rPr>
              <a:t>学校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	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I.  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jiā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3) School	______   ______	C.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Shu-GB5" pitchFamily="65" charset="-128"/>
                <a:ea typeface="DFKaiShu-GB5" pitchFamily="65" charset="-128"/>
                <a:cs typeface="DFKaiShu-GB5" pitchFamily="65" charset="-128"/>
              </a:rPr>
              <a:t>洗手间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	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J.  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tú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shū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guăn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4) Home 	______   ______	D.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Shu-GB5" pitchFamily="65" charset="-128"/>
                <a:ea typeface="DFKaiShu-GB5" pitchFamily="65" charset="-128"/>
                <a:cs typeface="DFKaiShu-GB5" pitchFamily="65" charset="-128"/>
              </a:rPr>
              <a:t>体育馆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	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K. 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xĭ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shŏu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jiān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DFKaiShu-GB5" pitchFamily="65" charset="-128"/>
              <a:cs typeface="DFKaiShu-GB5" pitchFamily="65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5) Washroom	______   ______	E.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Shu-GB5" pitchFamily="65" charset="-128"/>
                <a:ea typeface="DFKaiShu-GB5" pitchFamily="65" charset="-128"/>
                <a:cs typeface="DFKaiShu-GB5" pitchFamily="65" charset="-128"/>
              </a:rPr>
              <a:t>图书馆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	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L. 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cān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tīng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6) Cafeteria	______   ______	F. 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Shu-GB5" pitchFamily="65" charset="-128"/>
                <a:ea typeface="DFKaiShu-GB5" pitchFamily="65" charset="-128"/>
                <a:cs typeface="DFKaiShu-GB5" pitchFamily="65" charset="-128"/>
              </a:rPr>
              <a:t>家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		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M.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jiào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shì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7) Classroom	______   ______	G.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Shu-GB5" pitchFamily="65" charset="-128"/>
                <a:ea typeface="DFKaiShu-GB5" pitchFamily="65" charset="-128"/>
                <a:cs typeface="DFKaiShu-GB5" pitchFamily="65" charset="-128"/>
              </a:rPr>
              <a:t>餐厅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	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N. 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tĭ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yù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Shu-GB5" pitchFamily="65" charset="-128"/>
                <a:cs typeface="DFKaiShu-GB5" pitchFamily="65" charset="-128"/>
              </a:rPr>
              <a:t>guăn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1600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1600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J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1981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B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2286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H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2286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F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1905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2667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C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00400" y="2667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K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3048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G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200400" y="3048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L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362200" y="3429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200400" y="3429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M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39624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 you GKBJB, do this</a:t>
            </a:r>
            <a:r>
              <a:rPr lang="en-US" sz="2400" b="1" dirty="0" smtClean="0"/>
              <a:t>: </a:t>
            </a:r>
            <a:endParaRPr lang="en-US" sz="2400" b="1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Write the char, pinyin and meaning for the question and answer. </a:t>
            </a:r>
            <a:r>
              <a:rPr lang="en-US" sz="2400" dirty="0" smtClean="0"/>
              <a:t>Fill in VO with your choice.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                             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2057400" y="51816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ea typeface="DFKai-SB" pitchFamily="65" charset="-120"/>
              </a:rPr>
              <a:t>Q: </a:t>
            </a:r>
            <a:r>
              <a:rPr lang="zh-CN" altLang="en-US" sz="3200" b="1" dirty="0" smtClean="0">
                <a:solidFill>
                  <a:srgbClr val="002060"/>
                </a:solidFill>
                <a:ea typeface="DFKai-SB" pitchFamily="65" charset="-120"/>
              </a:rPr>
              <a:t>你在哪儿</a:t>
            </a:r>
            <a:r>
              <a:rPr lang="en-US" altLang="zh-CN" sz="3200" b="1" dirty="0" smtClean="0">
                <a:solidFill>
                  <a:srgbClr val="002060"/>
                </a:solidFill>
                <a:ea typeface="DFKai-SB" pitchFamily="65" charset="-120"/>
              </a:rPr>
              <a:t>VO?</a:t>
            </a:r>
          </a:p>
          <a:p>
            <a:r>
              <a:rPr lang="en-US" sz="3200" b="1" dirty="0" smtClean="0">
                <a:solidFill>
                  <a:srgbClr val="002060"/>
                </a:solidFill>
                <a:ea typeface="DFKai-SB" pitchFamily="65" charset="-120"/>
              </a:rPr>
              <a:t>A: </a:t>
            </a:r>
            <a:r>
              <a:rPr lang="zh-CN" altLang="en-US" sz="3200" b="1" dirty="0" smtClean="0">
                <a:solidFill>
                  <a:srgbClr val="002060"/>
                </a:solidFill>
                <a:ea typeface="DFKai-SB" pitchFamily="65" charset="-120"/>
              </a:rPr>
              <a:t>我在</a:t>
            </a:r>
            <a:r>
              <a:rPr lang="en-US" altLang="zh-CN" sz="3200" b="1" dirty="0" smtClean="0">
                <a:solidFill>
                  <a:srgbClr val="002060"/>
                </a:solidFill>
                <a:ea typeface="DFKai-SB" pitchFamily="65" charset="-120"/>
              </a:rPr>
              <a:t>place VO</a:t>
            </a:r>
            <a:r>
              <a:rPr lang="zh-CN" altLang="en-US" sz="3200" b="1" dirty="0" smtClean="0">
                <a:solidFill>
                  <a:srgbClr val="002060"/>
                </a:solidFill>
                <a:ea typeface="DFKai-SB" pitchFamily="65" charset="-120"/>
              </a:rPr>
              <a:t>。</a:t>
            </a:r>
            <a:endParaRPr lang="en-US" sz="3200" b="1" dirty="0">
              <a:solidFill>
                <a:srgbClr val="002060"/>
              </a:solidFill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228600" y="22860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二、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A 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帮</a:t>
            </a:r>
            <a:r>
              <a:rPr lang="en-US" altLang="zh-TW" sz="3200" b="1" dirty="0" smtClean="0">
                <a:latin typeface="Cambria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B verb + object. </a:t>
            </a:r>
            <a:r>
              <a:rPr kumimoji="0" lang="en-US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(A helps B do something)</a:t>
            </a:r>
            <a:endParaRPr kumimoji="0" lang="en-US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Ex.</a:t>
            </a:r>
            <a:r>
              <a: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老师帮我准备中文功课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.</a:t>
            </a: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dirty="0" smtClean="0">
                <a:latin typeface="DFKai-SB" pitchFamily="65" charset="-120"/>
                <a:ea typeface="DFKai-SB" pitchFamily="65" charset="-120"/>
                <a:cs typeface="Times New Roman" pitchFamily="18" charset="0"/>
              </a:rPr>
              <a:t>	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	</a:t>
            </a:r>
            <a:r>
              <a: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同学帮我复习小考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FZKai"/>
                <a:cs typeface="Times New Roman" pitchFamily="18" charset="0"/>
              </a:rPr>
              <a:t>	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752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Teacher helps me to prepare for Chinese homework.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9718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Classmate helps me to review the quiz.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657600"/>
            <a:ext cx="8065541" cy="837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 smtClean="0">
                <a:latin typeface="+mj-lt"/>
                <a:ea typeface="FZKai"/>
                <a:cs typeface="Times New Roman" pitchFamily="18" charset="0"/>
              </a:rPr>
              <a:t>Now, create one sentence on your own.</a:t>
            </a:r>
            <a:endParaRPr lang="en-US" altLang="zh-CN" sz="3600" dirty="0" smtClean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496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7620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Stroke Order Principle and Practice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9050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餐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8100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厅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47244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楼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7620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Stroke Order Principle and Practice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9050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图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8194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馆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8100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洗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47244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间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604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Unit 2B assessment : My life at school</a:t>
            </a:r>
            <a:endParaRPr lang="en-US" sz="3200" b="1" dirty="0">
              <a:solidFill>
                <a:srgbClr val="7030A0"/>
              </a:solidFill>
            </a:endParaRPr>
          </a:p>
        </p:txBody>
      </p:sp>
      <p:pic>
        <p:nvPicPr>
          <p:cNvPr id="3" name="Picture 2" descr="C:\Users\Owner\AppData\Local\Microsoft\Windows\Temporary Internet Files\Content.IE5\VA2K4FZ6\MC90036051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200400"/>
            <a:ext cx="2478000" cy="1524000"/>
          </a:xfrm>
          <a:prstGeom prst="rect">
            <a:avLst/>
          </a:prstGeom>
          <a:noFill/>
        </p:spPr>
      </p:pic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457200" y="1143000"/>
            <a:ext cx="8203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For this unit’s speaking assessment you will be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randomly paired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with a partner on the assessment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day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to have a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spontaneous conversation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Presentation Day: Friday, March 1st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19200"/>
            <a:ext cx="89154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/>
              <a:t>Information that both people need to cover (in any order):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Greeting and exchanging names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Where you go to school and what grade you are in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How you get to school and home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What time and where you attend a class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How often you have tests and/or homework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How well or often you do something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What is your most favorite/least favorite class and why?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At least 1 classroom expression</a:t>
            </a:r>
          </a:p>
          <a:p>
            <a:pPr marL="457200" lvl="0" indent="-457200"/>
            <a:r>
              <a:rPr lang="zh-CN" altLang="en-US" sz="2400" dirty="0" smtClean="0"/>
              <a:t>      </a:t>
            </a:r>
            <a:r>
              <a:rPr lang="en-US" sz="2400" dirty="0" err="1" smtClean="0"/>
              <a:t>Eg</a:t>
            </a:r>
            <a:r>
              <a:rPr lang="en-US" sz="2400" dirty="0" smtClean="0"/>
              <a:t>. </a:t>
            </a:r>
            <a:r>
              <a:rPr lang="zh-CN" altLang="en-US" sz="2400" dirty="0" smtClean="0"/>
              <a:t>请说慢一点儿。请再说一次。不好意思。大声一点儿。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3810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Unit 2B assessment : My life at school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>
                <a:latin typeface="+mj-lt"/>
                <a:ea typeface="DFKai-SB" pitchFamily="65" charset="-120"/>
              </a:rPr>
              <a:t>把你的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school schedule </a:t>
            </a:r>
            <a:r>
              <a:rPr lang="zh-CN" altLang="en-US" sz="4000" dirty="0" smtClean="0">
                <a:latin typeface="+mj-lt"/>
                <a:ea typeface="DFKai-SB" pitchFamily="65" charset="-120"/>
              </a:rPr>
              <a:t>作业拿出来</a:t>
            </a:r>
            <a:endParaRPr lang="en-US" altLang="zh-CN" sz="4000" dirty="0" smtClean="0">
              <a:latin typeface="+mj-lt"/>
              <a:ea typeface="DFKai-SB" pitchFamily="65" charset="-120"/>
            </a:endParaRPr>
          </a:p>
          <a:p>
            <a:pPr algn="ctr"/>
            <a:r>
              <a:rPr lang="en-US" sz="3200" dirty="0" smtClean="0">
                <a:latin typeface="+mj-lt"/>
                <a:ea typeface="DFKai-SB" pitchFamily="65" charset="-120"/>
              </a:rPr>
              <a:t>Take out your school schedule assignment</a:t>
            </a:r>
            <a:endParaRPr lang="en-US" sz="3200" dirty="0">
              <a:latin typeface="+mj-lt"/>
              <a:ea typeface="DFKai-SB" pitchFamily="65" charset="-120"/>
            </a:endParaRPr>
          </a:p>
        </p:txBody>
      </p:sp>
      <p:pic>
        <p:nvPicPr>
          <p:cNvPr id="4" name="Picture 2" descr="C:\Users\Owner\AppData\Local\Microsoft\Windows\Temporary Internet Files\Content.IE5\CHW2W0T6\MC9003110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514600"/>
            <a:ext cx="2209800" cy="2073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Speaking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 smtClean="0">
                <a:latin typeface="+mj-lt"/>
                <a:ea typeface="DFKai-SB" pitchFamily="65" charset="-120"/>
              </a:rPr>
              <a:t>老师</a:t>
            </a:r>
            <a:r>
              <a:rPr lang="en-US" dirty="0" smtClean="0">
                <a:latin typeface="+mj-lt"/>
                <a:ea typeface="DFKai-SB" pitchFamily="65" charset="-120"/>
              </a:rPr>
              <a:t>will put you into a group of 4 or 5 students.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  <a:ea typeface="DFKai-SB" pitchFamily="65" charset="-120"/>
              </a:rPr>
              <a:t>You will grade the </a:t>
            </a:r>
            <a:r>
              <a:rPr lang="en-US" altLang="zh-CN" dirty="0" smtClean="0">
                <a:latin typeface="+mj-lt"/>
                <a:ea typeface="DFKai-SB" pitchFamily="65" charset="-120"/>
              </a:rPr>
              <a:t>students </a:t>
            </a:r>
            <a:r>
              <a:rPr lang="en-US" dirty="0" smtClean="0">
                <a:latin typeface="+mj-lt"/>
                <a:ea typeface="DFKai-SB" pitchFamily="65" charset="-120"/>
              </a:rPr>
              <a:t>of your group with a rubric provided. </a:t>
            </a:r>
          </a:p>
          <a:p>
            <a:pPr marL="914400" lvl="1" indent="-514350"/>
            <a:r>
              <a:rPr lang="en-US" dirty="0" smtClean="0">
                <a:latin typeface="+mj-lt"/>
                <a:ea typeface="DFKai-SB" pitchFamily="65" charset="-120"/>
              </a:rPr>
              <a:t>Grade on vocabulary and sentence structure, pronunciation and tones, and delivery and fluidity.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en-US" dirty="0" smtClean="0">
                <a:latin typeface="+mj-lt"/>
                <a:ea typeface="DFKai-SB" pitchFamily="65" charset="-120"/>
              </a:rPr>
              <a:t>Don’t forget to write a constructive comment!</a:t>
            </a:r>
            <a:endParaRPr lang="en-US" dirty="0">
              <a:latin typeface="+mj-lt"/>
              <a:ea typeface="DFKai-SB" pitchFamily="65" charset="-120"/>
            </a:endParaRPr>
          </a:p>
        </p:txBody>
      </p:sp>
      <p:pic>
        <p:nvPicPr>
          <p:cNvPr id="4" name="Picture 2" descr="C:\Users\Owner\AppData\Local\Microsoft\Windows\Temporary Internet Files\Content.IE5\D2ACO8YE\MC90030433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0"/>
            <a:ext cx="1815998" cy="13450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53340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Turn in your school schedule assignment when you finish speaking assessment.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45902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096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Answer teacher’s questions</a:t>
            </a:r>
            <a:endParaRPr lang="en-US" sz="4000" dirty="0"/>
          </a:p>
        </p:txBody>
      </p:sp>
      <p:pic>
        <p:nvPicPr>
          <p:cNvPr id="46082" name="Picture 2" descr="C:\Users\Owner\AppData\Local\Microsoft\Windows\Temporary Internet Files\Content.IE5\CHW2W0T6\MC9003110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905000"/>
            <a:ext cx="2209800" cy="207319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0" y="1600200"/>
            <a:ext cx="5638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+mj-lt"/>
                <a:ea typeface="DFKai-SB" pitchFamily="65" charset="-120"/>
              </a:rPr>
              <a:t>Q: 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你第</a:t>
            </a:r>
            <a:r>
              <a:rPr lang="en-US" altLang="zh-TW" sz="3200" dirty="0" smtClean="0">
                <a:latin typeface="+mj-lt"/>
                <a:ea typeface="DFKai-SB" pitchFamily="65" charset="-120"/>
              </a:rPr>
              <a:t>___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节是什么？</a:t>
            </a:r>
            <a:endParaRPr lang="en-US" altLang="zh-CN" sz="3200" dirty="0" smtClean="0">
              <a:latin typeface="+mj-lt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+mj-lt"/>
                <a:ea typeface="DFKai-SB" pitchFamily="65" charset="-120"/>
              </a:rPr>
              <a:t>A: 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我第</a:t>
            </a:r>
            <a:r>
              <a:rPr lang="en-US" altLang="zh-TW" sz="3200" dirty="0" smtClean="0">
                <a:latin typeface="+mj-lt"/>
                <a:ea typeface="DFKai-SB" pitchFamily="65" charset="-120"/>
              </a:rPr>
              <a:t>___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节是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3200" u="sng" dirty="0" smtClean="0">
                <a:latin typeface="+mj-lt"/>
                <a:ea typeface="DFKai-SB" pitchFamily="65" charset="-120"/>
              </a:rPr>
              <a:t>(subject/lunch)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。</a:t>
            </a:r>
            <a:endParaRPr lang="en-US" altLang="zh-CN" sz="3200" dirty="0" smtClean="0">
              <a:latin typeface="+mj-lt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 smtClean="0">
                <a:latin typeface="+mj-lt"/>
                <a:ea typeface="DFKai-SB" pitchFamily="65" charset="-120"/>
              </a:rPr>
              <a:t>    我</a:t>
            </a:r>
            <a:r>
              <a:rPr lang="zh-TW" altLang="en-US" sz="32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TW" sz="3200" u="sng" dirty="0" smtClean="0">
                <a:latin typeface="+mj-lt"/>
                <a:ea typeface="DFKai-SB" pitchFamily="65" charset="-120"/>
              </a:rPr>
              <a:t>(time)</a:t>
            </a:r>
            <a:r>
              <a:rPr lang="zh-CN" altLang="en-US" sz="3200" u="sng" dirty="0" smtClean="0">
                <a:latin typeface="+mj-lt"/>
                <a:ea typeface="DFKai-SB" pitchFamily="65" charset="-120"/>
              </a:rPr>
              <a:t> 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在 </a:t>
            </a:r>
            <a:r>
              <a:rPr lang="en-US" altLang="zh-CN" sz="3200" u="sng" dirty="0" smtClean="0">
                <a:latin typeface="+mj-lt"/>
                <a:ea typeface="DFKai-SB" pitchFamily="65" charset="-120"/>
              </a:rPr>
              <a:t>(place)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 (</a:t>
            </a:r>
            <a:r>
              <a:rPr lang="en-US" altLang="zh-CN" sz="3200" u="sng" dirty="0" smtClean="0">
                <a:latin typeface="+mj-lt"/>
                <a:ea typeface="DFKai-SB" pitchFamily="65" charset="-120"/>
              </a:rPr>
              <a:t>VO)</a:t>
            </a:r>
            <a:r>
              <a:rPr lang="zh-CN" altLang="en-US" sz="3200" u="sng" dirty="0" smtClean="0">
                <a:latin typeface="+mj-lt"/>
                <a:ea typeface="DFKai-SB" pitchFamily="65" charset="-120"/>
              </a:rPr>
              <a:t>。</a:t>
            </a:r>
            <a:endParaRPr lang="en-US" altLang="zh-CN" sz="3200" u="sng" dirty="0" smtClean="0">
              <a:latin typeface="+mj-lt"/>
              <a:ea typeface="DFKai-SB" pitchFamily="65" charset="-120"/>
            </a:endParaRPr>
          </a:p>
          <a:p>
            <a:r>
              <a:rPr lang="en-US" sz="3200" dirty="0" smtClean="0">
                <a:latin typeface="+mj-lt"/>
                <a:ea typeface="DFKai-SB" pitchFamily="65" charset="-120"/>
              </a:rPr>
              <a:t>	</a:t>
            </a:r>
            <a:endParaRPr lang="en-US" sz="3200" dirty="0">
              <a:latin typeface="+mj-lt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1430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latin typeface="DFKai-SB" pitchFamily="65" charset="-120"/>
                <a:ea typeface="DFKai-SB" pitchFamily="65" charset="-120"/>
              </a:rPr>
              <a:t>听</a:t>
            </a:r>
            <a:endParaRPr lang="en-US" sz="54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32766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latin typeface="DFKai-SB" pitchFamily="65" charset="-120"/>
                <a:ea typeface="DFKai-SB" pitchFamily="65" charset="-120"/>
              </a:rPr>
              <a:t>说</a:t>
            </a:r>
            <a:endParaRPr lang="en-US" sz="54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1295400"/>
            <a:ext cx="1143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latin typeface="DFKai-SB" pitchFamily="65" charset="-120"/>
                <a:ea typeface="DFKai-SB" pitchFamily="65" charset="-120"/>
              </a:rPr>
              <a:t>读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dú</a:t>
            </a:r>
            <a:endParaRPr lang="en-US" sz="54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3352800"/>
            <a:ext cx="1143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latin typeface="DFKai-SB" pitchFamily="65" charset="-120"/>
                <a:ea typeface="DFKai-SB" pitchFamily="65" charset="-120"/>
              </a:rPr>
              <a:t>写</a:t>
            </a:r>
            <a:endParaRPr lang="en-US" altLang="zh-CN" sz="54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3200" dirty="0" err="1" smtClean="0">
                <a:latin typeface="+mj-lt"/>
                <a:ea typeface="DFKai-SB" pitchFamily="65" charset="-120"/>
              </a:rPr>
              <a:t>xiě</a:t>
            </a:r>
            <a:endParaRPr lang="en-US" sz="3200" dirty="0">
              <a:latin typeface="+mj-lt"/>
              <a:ea typeface="DFKai-SB" pitchFamily="65" charset="-120"/>
            </a:endParaRPr>
          </a:p>
        </p:txBody>
      </p:sp>
      <p:pic>
        <p:nvPicPr>
          <p:cNvPr id="1029" name="Picture 5" descr="C:\Users\Owner\AppData\Local\Microsoft\Windows\Temporary Internet Files\Content.IE5\BIWOXD1E\MC90043799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990600"/>
            <a:ext cx="1816100" cy="1730375"/>
          </a:xfrm>
          <a:prstGeom prst="rect">
            <a:avLst/>
          </a:prstGeom>
          <a:noFill/>
        </p:spPr>
      </p:pic>
      <p:pic>
        <p:nvPicPr>
          <p:cNvPr id="1030" name="Picture 6" descr="C:\Users\Owner\AppData\Local\Microsoft\Windows\Temporary Internet Files\Content.IE5\3BCUF0YX\MC90044042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276600"/>
            <a:ext cx="1736725" cy="1828800"/>
          </a:xfrm>
          <a:prstGeom prst="rect">
            <a:avLst/>
          </a:prstGeom>
          <a:noFill/>
        </p:spPr>
      </p:pic>
      <p:pic>
        <p:nvPicPr>
          <p:cNvPr id="1032" name="Picture 8" descr="C:\Users\Owner\AppData\Local\Microsoft\Windows\Temporary Internet Files\Content.IE5\U2TP57P5\MC90030434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3124200"/>
            <a:ext cx="2057400" cy="1739985"/>
          </a:xfrm>
          <a:prstGeom prst="rect">
            <a:avLst/>
          </a:prstGeom>
          <a:noFill/>
        </p:spPr>
      </p:pic>
      <p:pic>
        <p:nvPicPr>
          <p:cNvPr id="1035" name="Picture 11" descr="C:\Users\Owner\AppData\Local\Microsoft\Windows\Temporary Internet Files\Content.IE5\B1016ZJR\MC90014127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609600"/>
            <a:ext cx="1570373" cy="24396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9298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0" y="11430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作业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19050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CN" sz="2800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zuò</a:t>
            </a:r>
            <a:r>
              <a:rPr lang="en-US" altLang="zh-CN" sz="28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2800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yè</a:t>
            </a:r>
            <a:r>
              <a:rPr lang="en-US" altLang="zh-CN" sz="2800" dirty="0" smtClean="0">
                <a:latin typeface="DFKai-SB" pitchFamily="65" charset="-120"/>
                <a:ea typeface="DFKai-SB" pitchFamily="65" charset="-120"/>
              </a:rPr>
              <a:t>)</a:t>
            </a:r>
            <a:endParaRPr lang="en-US" sz="2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2438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ea typeface="DFKai-SB" pitchFamily="65" charset="-120"/>
              </a:rPr>
              <a:t>homework</a:t>
            </a:r>
            <a:endParaRPr lang="en-US" sz="2800" dirty="0">
              <a:latin typeface="+mj-lt"/>
              <a:ea typeface="DFKai-SB" pitchFamily="65" charset="-120"/>
            </a:endParaRPr>
          </a:p>
        </p:txBody>
      </p:sp>
      <p:sp>
        <p:nvSpPr>
          <p:cNvPr id="93186" name="AutoShape 2" descr="See full size image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365125"/>
            <a:ext cx="1133475" cy="76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6322" name="Picture 2" descr="http://ooms.olentangy.k12.oh.us/teachers/christine_snivley/020EC4A5-0118C712.5/homework%20boar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752600"/>
            <a:ext cx="3897168" cy="29908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0" y="31242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功课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38862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CN" sz="2800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gōng</a:t>
            </a:r>
            <a:r>
              <a:rPr lang="en-US" altLang="zh-CN" sz="28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2800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kè</a:t>
            </a:r>
            <a:r>
              <a:rPr lang="en-US" altLang="zh-CN" sz="2800" dirty="0" smtClean="0">
                <a:latin typeface="DFKai-SB" pitchFamily="65" charset="-120"/>
                <a:ea typeface="DFKai-SB" pitchFamily="65" charset="-120"/>
              </a:rPr>
              <a:t>)</a:t>
            </a:r>
            <a:endParaRPr lang="en-US" sz="2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44196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ea typeface="DFKai-SB" pitchFamily="65" charset="-120"/>
              </a:rPr>
              <a:t>assignment</a:t>
            </a:r>
            <a:endParaRPr lang="en-US" sz="2800" dirty="0"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8903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7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24384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DFKai-SB" pitchFamily="65" charset="-120"/>
                <a:ea typeface="DFKai-SB" pitchFamily="65" charset="-120"/>
              </a:rPr>
              <a:t>Q: 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今天有没有作业？  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32004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DFKai-SB" pitchFamily="65" charset="-120"/>
                <a:ea typeface="DFKai-SB" pitchFamily="65" charset="-120"/>
              </a:rPr>
              <a:t>A: 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今天有作业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。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  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3962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DFKai-SB" pitchFamily="65" charset="-120"/>
                <a:ea typeface="DFKai-SB" pitchFamily="65" charset="-120"/>
              </a:rPr>
              <a:t>A: 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今天没有作业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8" name="Picture 2" descr="http://ooms.olentangy.k12.oh.us/teachers/christine_snivley/020EC4A5-0118C712.5/homework%20boar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2677968" cy="20551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4226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4384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DFKai-SB" pitchFamily="65" charset="-120"/>
                <a:ea typeface="DFKai-SB" pitchFamily="65" charset="-120"/>
              </a:rPr>
              <a:t>Q: 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今天的作业是什么？  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33528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DFKai-SB" pitchFamily="65" charset="-120"/>
                <a:ea typeface="DFKai-SB" pitchFamily="65" charset="-120"/>
              </a:rPr>
              <a:t>A: 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今天的作业是</a:t>
            </a:r>
            <a:r>
              <a:rPr lang="en-US" altLang="zh-TW" sz="3600" dirty="0" smtClean="0">
                <a:latin typeface="DFKai-SB" pitchFamily="65" charset="-120"/>
                <a:ea typeface="DFKai-SB" pitchFamily="65" charset="-120"/>
              </a:rPr>
              <a:t>………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。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  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6" name="Picture 2" descr="http://ooms.olentangy.k12.oh.us/teachers/christine_snivley/020EC4A5-0118C712.5/homework%20boar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57200"/>
            <a:ext cx="2507095" cy="1924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6928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17690</TotalTime>
  <Words>656</Words>
  <Application>Microsoft Macintosh PowerPoint</Application>
  <PresentationFormat>On-screen Show (4:3)</PresentationFormat>
  <Paragraphs>189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Speaking Assessment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Grace Wang</dc:creator>
  <cp:lastModifiedBy>Hayley Herford</cp:lastModifiedBy>
  <cp:revision>361</cp:revision>
  <dcterms:created xsi:type="dcterms:W3CDTF">2011-10-25T21:16:36Z</dcterms:created>
  <dcterms:modified xsi:type="dcterms:W3CDTF">2013-02-21T15:32:37Z</dcterms:modified>
</cp:coreProperties>
</file>