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1" r:id="rId2"/>
    <p:sldId id="259" r:id="rId3"/>
    <p:sldId id="261" r:id="rId4"/>
    <p:sldId id="282" r:id="rId5"/>
    <p:sldId id="283" r:id="rId6"/>
    <p:sldId id="285" r:id="rId7"/>
    <p:sldId id="286" r:id="rId8"/>
    <p:sldId id="284" r:id="rId9"/>
    <p:sldId id="293" r:id="rId10"/>
    <p:sldId id="287" r:id="rId11"/>
    <p:sldId id="288" r:id="rId12"/>
    <p:sldId id="291" r:id="rId13"/>
    <p:sldId id="295" r:id="rId14"/>
    <p:sldId id="276" r:id="rId15"/>
    <p:sldId id="277" r:id="rId16"/>
    <p:sldId id="294" r:id="rId17"/>
    <p:sldId id="296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07892-0219-40F7-A21D-9BD172D1A90F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71629-4A5D-459A-AB8D-3269DD58F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1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D12A-1DC5-497A-BF83-4D7A51E308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C94E-ACD8-4872-8816-5D7D05CC973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8C94E-ACD8-4872-8816-5D7D05CC973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3DF08-8F21-4729-BF21-3E72F7E18FE2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16164-CA4A-485F-9CA6-F2C344CAAC57}" type="slidenum">
              <a:rPr lang="en-US" smtClean="0">
                <a:latin typeface="Arial" charset="0"/>
              </a:rPr>
              <a:pPr/>
              <a:t>2</a:t>
            </a:fld>
            <a:endParaRPr lang="en-US" dirty="0" smtClean="0">
              <a:latin typeface="Arial" charset="0"/>
            </a:endParaRPr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FCDD08-29E2-4CB0-B110-611283B40911}" type="slidenum">
              <a:rPr lang="fr-FR" sz="1200"/>
              <a:pPr algn="r"/>
              <a:t>2</a:t>
            </a:fld>
            <a:endParaRPr lang="fr-FR" sz="1200" dirty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>
                <a:latin typeface="Arial" charset="0"/>
              </a:rPr>
              <a:t>LE CONTRAIRE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45E04-9FEA-49D9-8AA4-BB6A4DD5B8D3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F424C0-3644-4C1A-859B-701703862224}" type="slidenum">
              <a:rPr lang="fr-FR" sz="1200"/>
              <a:pPr algn="r"/>
              <a:t>4</a:t>
            </a:fld>
            <a:endParaRPr lang="fr-FR" sz="12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>
                <a:latin typeface="Arial" charset="0"/>
              </a:rPr>
              <a:t>LE CONTRAIRE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45E04-9FEA-49D9-8AA4-BB6A4DD5B8D3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F424C0-3644-4C1A-859B-701703862224}" type="slidenum">
              <a:rPr lang="fr-FR" sz="1200"/>
              <a:pPr algn="r"/>
              <a:t>5</a:t>
            </a:fld>
            <a:endParaRPr lang="fr-FR" sz="12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>
                <a:latin typeface="Arial" charset="0"/>
              </a:rPr>
              <a:t>LE CONTRAIRE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2D6A8-98E1-4FAD-9B09-A360E6C6A9D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1629-4A5D-459A-AB8D-3269DD58F1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6B3A4-4DCF-4E73-A874-4C03C3B5A2C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0F57-E940-49A6-B796-2F47B4F6F86C}" type="datetimeFigureOut">
              <a:rPr lang="en-US" smtClean="0"/>
              <a:pPr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81DC1-4137-4714-8C2E-18AF51DCF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wmf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3.jpeg"/><Relationship Id="rId5" Type="http://schemas.openxmlformats.org/officeDocument/2006/relationships/image" Target="../media/image5.wmf"/><Relationship Id="rId6" Type="http://schemas.openxmlformats.org/officeDocument/2006/relationships/image" Target="../media/image6.png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371600"/>
            <a:ext cx="8382000" cy="14700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FKai-SB" pitchFamily="65" charset="-120"/>
                <a:ea typeface="DFKai-SB" pitchFamily="65" charset="-120"/>
                <a:cs typeface="+mj-cs"/>
              </a:rPr>
              <a:t>现在做 </a:t>
            </a:r>
            <a:r>
              <a:rPr kumimoji="0" lang="en-US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DFKai-SB" pitchFamily="65" charset="-120"/>
                <a:cs typeface="+mj-cs"/>
              </a:rPr>
              <a:t>DO NOW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9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FKai-SB" pitchFamily="65" charset="-120"/>
              <a:ea typeface="DFKai-SB" pitchFamily="65" charset="-120"/>
              <a:cs typeface="+mj-cs"/>
            </a:endParaRPr>
          </a:p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12800" b="1" dirty="0" smtClean="0">
                <a:latin typeface="DFKai-SB" pitchFamily="65" charset="-120"/>
                <a:ea typeface="DFKai-SB" pitchFamily="65" charset="-120"/>
                <a:cs typeface="+mj-cs"/>
              </a:rPr>
              <a:t>1.</a:t>
            </a:r>
            <a:r>
              <a:rPr lang="zh-CN" altLang="en-US" sz="14400" b="1" dirty="0" smtClean="0">
                <a:latin typeface="+mj-lt"/>
                <a:ea typeface="DFKai-SB" pitchFamily="65" charset="-120"/>
                <a:cs typeface="+mj-cs"/>
              </a:rPr>
              <a:t>把</a:t>
            </a:r>
            <a:r>
              <a:rPr lang="en-US" altLang="zh-CN" sz="14400" b="1" dirty="0" smtClean="0">
                <a:latin typeface="+mj-lt"/>
                <a:ea typeface="DFKai-SB" pitchFamily="65" charset="-120"/>
                <a:cs typeface="+mj-cs"/>
              </a:rPr>
              <a:t>U2B.2 vocab writing</a:t>
            </a:r>
            <a:r>
              <a:rPr lang="zh-CN" altLang="en-US" sz="14400" b="1" dirty="0" smtClean="0">
                <a:latin typeface="+mj-lt"/>
                <a:ea typeface="DFKai-SB" pitchFamily="65" charset="-120"/>
                <a:cs typeface="+mj-cs"/>
              </a:rPr>
              <a:t>放在何老师桌子上</a:t>
            </a:r>
            <a:endParaRPr lang="en-US" altLang="zh-CN" sz="14400" b="1" dirty="0" smtClean="0">
              <a:latin typeface="+mj-lt"/>
              <a:ea typeface="DFKai-SB" pitchFamily="65" charset="-120"/>
              <a:cs typeface="+mj-cs"/>
            </a:endParaRPr>
          </a:p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zh-CN" sz="14400" b="1" dirty="0" smtClean="0">
              <a:latin typeface="+mj-lt"/>
              <a:ea typeface="DFKai-SB" pitchFamily="65" charset="-120"/>
              <a:cs typeface="+mj-cs"/>
            </a:endParaRPr>
          </a:p>
          <a:p>
            <a:pPr marL="1371600" marR="0" lvl="0" indent="-13716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14400" b="1" dirty="0" smtClean="0">
                <a:latin typeface="+mj-lt"/>
                <a:ea typeface="DFKai-SB" pitchFamily="65" charset="-120"/>
                <a:cs typeface="+mj-cs"/>
              </a:rPr>
              <a:t>2. Work on </a:t>
            </a:r>
            <a:r>
              <a:rPr lang="en-US" altLang="zh-CN" sz="14400" b="1" dirty="0" err="1" smtClean="0">
                <a:latin typeface="+mj-lt"/>
                <a:ea typeface="DFKai-SB" pitchFamily="65" charset="-120"/>
                <a:cs typeface="+mj-cs"/>
              </a:rPr>
              <a:t>vocab</a:t>
            </a:r>
            <a:r>
              <a:rPr lang="en-US" altLang="zh-CN" sz="14400" b="1" dirty="0" smtClean="0">
                <a:latin typeface="+mj-lt"/>
                <a:ea typeface="DFKai-SB" pitchFamily="65" charset="-120"/>
                <a:cs typeface="+mj-cs"/>
              </a:rPr>
              <a:t> matching.</a:t>
            </a:r>
            <a:r>
              <a:rPr kumimoji="0" lang="en-US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DFKai-SB" pitchFamily="65" charset="-120"/>
                <a:cs typeface="+mj-cs"/>
              </a:rPr>
              <a:t/>
            </a:r>
            <a:br>
              <a:rPr kumimoji="0" lang="en-US" sz="1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DFKai-SB" pitchFamily="65" charset="-120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52600" y="304800"/>
            <a:ext cx="5724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</a:t>
            </a:r>
            <a:r>
              <a:rPr lang="zh-CN" altLang="en-US" sz="3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零一三年二月七日</a:t>
            </a:r>
            <a:r>
              <a:rPr lang="zh-CN" altLang="en-US" sz="3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星</a:t>
            </a:r>
            <a:r>
              <a:rPr lang="zh-CN" altLang="en-US" sz="3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期四</a:t>
            </a:r>
            <a:endParaRPr lang="en-US" sz="36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" name="Picture 2" descr="C:\Users\Owner\AppData\Local\Microsoft\Windows\Temporary Internet Files\Content.IE5\A5AF70GZ\MC9004404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038600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04800" y="1295400"/>
            <a:ext cx="865127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1. Write down your class periods under </a:t>
            </a: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第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</a:t>
            </a: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节</a:t>
            </a:r>
            <a:r>
              <a:rPr kumimoji="0" lang="zh-CN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Times New Roman" pitchFamily="18" charset="0"/>
              </a:rPr>
              <a:t>2. Write down you</a:t>
            </a:r>
            <a:r>
              <a:rPr lang="en-US" altLang="zh-TW" sz="3200" dirty="0" smtClean="0">
                <a:latin typeface="Calibri" pitchFamily="34" charset="0"/>
                <a:ea typeface="PMingLiU" pitchFamily="18" charset="-120"/>
                <a:cs typeface="Times New Roman" pitchFamily="18" charset="0"/>
              </a:rPr>
              <a:t>r class subjects under </a:t>
            </a:r>
            <a:r>
              <a:rPr lang="zh-CN" altLang="en-US" sz="3200" dirty="0" smtClean="0">
                <a:latin typeface="DFKai-SB" pitchFamily="65" charset="-120"/>
                <a:ea typeface="DFKai-SB" pitchFamily="65" charset="-120"/>
                <a:cs typeface="Narkisim" pitchFamily="34" charset="-79"/>
              </a:rPr>
              <a:t>科目</a:t>
            </a:r>
            <a:r>
              <a:rPr lang="zh-CN" altLang="en-US" sz="3200" dirty="0" smtClean="0">
                <a:latin typeface="Calibri" pitchFamily="34" charset="0"/>
                <a:ea typeface="PMingLiU" pitchFamily="18" charset="-120"/>
                <a:cs typeface="Times New Roman" pitchFamily="18" charset="0"/>
              </a:rPr>
              <a:t>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04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Write down your school schedule</a:t>
            </a:r>
            <a:endParaRPr lang="en-US" sz="4000" dirty="0"/>
          </a:p>
        </p:txBody>
      </p:sp>
      <p:pic>
        <p:nvPicPr>
          <p:cNvPr id="3074" name="Picture 2" descr="C:\Users\Owner\AppData\Local\Microsoft\Windows\Temporary Internet Files\Content.IE5\A5AF70GZ\MC9004404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200400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to describe your school schedule?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2192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我的第一节是</a:t>
            </a:r>
            <a:r>
              <a:rPr lang="en-US" altLang="zh-CN" sz="3600" u="sng" dirty="0" smtClean="0">
                <a:latin typeface="DFKai-SB" pitchFamily="65" charset="-120"/>
                <a:ea typeface="DFKai-SB" pitchFamily="65" charset="-120"/>
              </a:rPr>
              <a:t>_(subject)</a:t>
            </a:r>
            <a:r>
              <a:rPr lang="zh-CN" altLang="en-US" sz="3600" u="sng" dirty="0" smtClean="0">
                <a:latin typeface="DFKai-SB" pitchFamily="65" charset="-120"/>
                <a:ea typeface="DFKai-SB" pitchFamily="65" charset="-120"/>
              </a:rPr>
              <a:t>课</a:t>
            </a:r>
            <a:endParaRPr lang="en-US" altLang="zh-CN" sz="3600" u="sng" dirty="0" smtClean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　　第二节是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________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课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第三节是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________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课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第</a:t>
            </a:r>
            <a:r>
              <a:rPr lang="en-US" altLang="zh-TW" sz="3600" dirty="0" smtClean="0">
                <a:latin typeface="+mj-lt"/>
                <a:ea typeface="DFKai-SB" pitchFamily="65" charset="-120"/>
              </a:rPr>
              <a:t>A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节是</a:t>
            </a:r>
            <a:r>
              <a:rPr lang="en-US" altLang="zh-TW" sz="3600" dirty="0" smtClean="0">
                <a:latin typeface="DFKai-SB" pitchFamily="65" charset="-120"/>
                <a:ea typeface="DFKai-SB" pitchFamily="65" charset="-120"/>
              </a:rPr>
              <a:t>_________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课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600" dirty="0" smtClean="0">
                <a:latin typeface="DFKai-SB" pitchFamily="65" charset="-120"/>
                <a:ea typeface="DFKai-SB" pitchFamily="65" charset="-120"/>
              </a:rPr>
              <a:t>     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800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我每天上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节课。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096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Speaking exercise</a:t>
            </a:r>
          </a:p>
          <a:p>
            <a:pPr algn="ctr"/>
            <a:r>
              <a:rPr lang="en-US" sz="4000" dirty="0" smtClean="0"/>
              <a:t>Describe you school schedule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21336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Pair work</a:t>
            </a:r>
            <a:endParaRPr lang="en-US" sz="4400" dirty="0"/>
          </a:p>
        </p:txBody>
      </p:sp>
      <p:pic>
        <p:nvPicPr>
          <p:cNvPr id="6" name="Picture 2" descr="C:\Users\Owner\AppData\Local\Microsoft\Windows\Temporary Internet Files\Content.IE5\D2ACO8YE\MC9003043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200400"/>
            <a:ext cx="1815998" cy="1345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Speaking exercise</a:t>
            </a:r>
          </a:p>
          <a:p>
            <a:pPr algn="ctr"/>
            <a:r>
              <a:rPr lang="en-US" sz="3600" dirty="0" smtClean="0"/>
              <a:t>Talking about your school schedule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+mj-lt"/>
                <a:ea typeface="DFKai-SB" pitchFamily="65" charset="-120"/>
              </a:rPr>
              <a:t>Q: 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你的第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____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节是什么课？</a:t>
            </a:r>
            <a:endParaRPr lang="en-US" altLang="zh-CN" sz="40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+mj-lt"/>
                <a:ea typeface="DFKai-SB" pitchFamily="65" charset="-120"/>
              </a:rPr>
              <a:t>A: 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我的第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____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节是</a:t>
            </a:r>
            <a:r>
              <a:rPr lang="en-US" altLang="zh-CN" sz="4000" u="sng" dirty="0" smtClean="0">
                <a:latin typeface="+mj-lt"/>
                <a:ea typeface="DFKai-SB" pitchFamily="65" charset="-120"/>
              </a:rPr>
              <a:t>(subject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)</a:t>
            </a:r>
            <a:r>
              <a:rPr lang="zh-CN" altLang="en-US" sz="4000" dirty="0" smtClean="0">
                <a:latin typeface="+mj-lt"/>
                <a:ea typeface="DFKai-SB" pitchFamily="65" charset="-120"/>
              </a:rPr>
              <a:t>课。</a:t>
            </a:r>
            <a:endParaRPr lang="en-US" sz="4000" dirty="0">
              <a:latin typeface="+mj-lt"/>
              <a:ea typeface="DFKai-SB" pitchFamily="65" charset="-120"/>
            </a:endParaRPr>
          </a:p>
        </p:txBody>
      </p:sp>
      <p:pic>
        <p:nvPicPr>
          <p:cNvPr id="4" name="Picture 2" descr="C:\Users\Owner\AppData\Local\Microsoft\Windows\Temporary Internet Files\Content.IE5\D2ACO8YE\MC9003043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038600"/>
            <a:ext cx="1815998" cy="1345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504112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1" u="sng" dirty="0" smtClean="0">
                <a:solidFill>
                  <a:schemeClr val="tx1"/>
                </a:solidFill>
                <a:ea typeface="DFKai-SB" pitchFamily="65" charset="-120"/>
              </a:rPr>
              <a:t>科目</a:t>
            </a:r>
            <a:r>
              <a:rPr lang="zh-CN" altLang="en-US" sz="4800" b="1" dirty="0" smtClean="0">
                <a:solidFill>
                  <a:schemeClr val="tx1"/>
                </a:solidFill>
                <a:ea typeface="DFKai-SB" pitchFamily="65" charset="-120"/>
              </a:rPr>
              <a:t> 和</a:t>
            </a:r>
            <a:r>
              <a:rPr lang="en-US" altLang="zh-CN" sz="4800" b="1" dirty="0" smtClean="0">
                <a:solidFill>
                  <a:schemeClr val="tx1"/>
                </a:solidFill>
                <a:ea typeface="DFKai-SB" pitchFamily="65" charset="-120"/>
              </a:rPr>
              <a:t> </a:t>
            </a:r>
            <a:r>
              <a:rPr lang="zh-CN" altLang="en-US" sz="4800" b="1" u="sng" dirty="0" smtClean="0">
                <a:solidFill>
                  <a:schemeClr val="tx1"/>
                </a:solidFill>
                <a:ea typeface="DFKai-SB" pitchFamily="65" charset="-120"/>
              </a:rPr>
              <a:t>喜欢不喜欢</a:t>
            </a:r>
            <a:r>
              <a:rPr lang="en-US" altLang="zh-CN" sz="4800" b="1" u="sng" dirty="0" smtClean="0">
                <a:solidFill>
                  <a:schemeClr val="tx1"/>
                </a:solidFill>
                <a:ea typeface="DFKai-SB" pitchFamily="65" charset="-120"/>
              </a:rPr>
              <a:t> </a:t>
            </a:r>
            <a:endParaRPr lang="en-US" altLang="zh-CN" sz="4800" b="1" u="sng" dirty="0">
              <a:solidFill>
                <a:schemeClr val="tx1"/>
              </a:solidFill>
              <a:ea typeface="DFKai-SB" pitchFamily="65" charset="-12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533400" y="1676400"/>
            <a:ext cx="7416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我 喜欢</a:t>
            </a:r>
            <a:r>
              <a:rPr lang="en-US" altLang="zh-CN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不喜欢 上</a:t>
            </a:r>
            <a:r>
              <a:rPr lang="zh-CN" altLang="en-US" sz="4800" b="1" u="sng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中文</a:t>
            </a:r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课，</a:t>
            </a:r>
            <a:endParaRPr lang="en-US" altLang="zh-CN" sz="4800" b="1" dirty="0">
              <a:solidFill>
                <a:schemeClr val="tx2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533400" y="2819400"/>
            <a:ext cx="8353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因为，我觉得</a:t>
            </a:r>
            <a:r>
              <a:rPr lang="zh-CN" altLang="en-US" sz="4800" b="1" u="sng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中文</a:t>
            </a:r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课</a:t>
            </a:r>
            <a:r>
              <a:rPr lang="en-US" altLang="zh-CN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_______</a:t>
            </a:r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。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6011863" y="2852738"/>
            <a:ext cx="28082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chemeClr val="tx2"/>
                </a:solidFill>
                <a:ea typeface="SimSun" pitchFamily="2" charset="-122"/>
              </a:rPr>
              <a:t>很有意思</a:t>
            </a:r>
          </a:p>
          <a:p>
            <a:endParaRPr lang="zh-CN" altLang="en-US" sz="1200" b="1" dirty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h</a:t>
            </a:r>
            <a:r>
              <a:rPr lang="en-US" altLang="zh-CN" sz="3000" b="1" dirty="0" err="1" smtClean="0">
                <a:solidFill>
                  <a:schemeClr val="tx2"/>
                </a:solidFill>
                <a:latin typeface="Times New Roman"/>
                <a:ea typeface="SimSun" pitchFamily="2" charset="-122"/>
                <a:cs typeface="Times New Roman"/>
              </a:rPr>
              <a:t>ĕ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n</a:t>
            </a:r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>
                <a:solidFill>
                  <a:schemeClr val="tx2"/>
                </a:solidFill>
                <a:ea typeface="SimSun" pitchFamily="2" charset="-122"/>
              </a:rPr>
              <a:t>yŏu</a:t>
            </a:r>
            <a:r>
              <a:rPr lang="en-US" altLang="zh-CN" sz="3000" b="1" dirty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>
                <a:solidFill>
                  <a:schemeClr val="tx2"/>
                </a:solidFill>
                <a:ea typeface="SimSun" pitchFamily="2" charset="-122"/>
              </a:rPr>
              <a:t>yì</a:t>
            </a:r>
            <a:r>
              <a:rPr lang="en-US" altLang="zh-CN" sz="3000" b="1" dirty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sī</a:t>
            </a:r>
            <a:endParaRPr lang="en-US" altLang="zh-CN" sz="3000" b="1" dirty="0" smtClean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Very interesting</a:t>
            </a:r>
            <a:endParaRPr lang="en-US" altLang="zh-CN" sz="3000" b="1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6019800" y="2743200"/>
            <a:ext cx="28082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chemeClr val="tx2"/>
                </a:solidFill>
                <a:ea typeface="SimSun" pitchFamily="2" charset="-122"/>
              </a:rPr>
              <a:t>没有意思</a:t>
            </a:r>
          </a:p>
          <a:p>
            <a:endParaRPr lang="zh-CN" altLang="en-US" sz="1200" b="1" dirty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err="1">
                <a:solidFill>
                  <a:schemeClr val="tx2"/>
                </a:solidFill>
                <a:ea typeface="SimSun" pitchFamily="2" charset="-122"/>
              </a:rPr>
              <a:t>méi</a:t>
            </a:r>
            <a:r>
              <a:rPr lang="en-US" altLang="zh-CN" sz="3000" b="1" dirty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>
                <a:solidFill>
                  <a:schemeClr val="tx2"/>
                </a:solidFill>
                <a:ea typeface="SimSun" pitchFamily="2" charset="-122"/>
              </a:rPr>
              <a:t>yŏu</a:t>
            </a:r>
            <a:r>
              <a:rPr lang="en-US" altLang="zh-CN" sz="3000" b="1" dirty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>
                <a:solidFill>
                  <a:schemeClr val="tx2"/>
                </a:solidFill>
                <a:ea typeface="SimSun" pitchFamily="2" charset="-122"/>
              </a:rPr>
              <a:t>yì</a:t>
            </a:r>
            <a:r>
              <a:rPr lang="en-US" altLang="zh-CN" sz="3000" b="1" dirty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sī</a:t>
            </a:r>
            <a:endParaRPr lang="en-US" altLang="zh-CN" sz="3000" b="1" dirty="0" smtClean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Not interesting</a:t>
            </a:r>
            <a:endParaRPr lang="en-US" altLang="zh-CN" sz="3000" b="1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6096000" y="2743200"/>
            <a:ext cx="28082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chemeClr val="tx2"/>
                </a:solidFill>
                <a:ea typeface="SimSun" pitchFamily="2" charset="-122"/>
              </a:rPr>
              <a:t>很有趣</a:t>
            </a:r>
          </a:p>
          <a:p>
            <a:endParaRPr lang="zh-CN" altLang="en-US" sz="1200" b="1" dirty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h</a:t>
            </a:r>
            <a:r>
              <a:rPr lang="en-US" altLang="zh-CN" sz="3000" b="1" dirty="0" err="1" smtClean="0">
                <a:solidFill>
                  <a:schemeClr val="tx2"/>
                </a:solidFill>
                <a:latin typeface="Times New Roman"/>
                <a:ea typeface="SimSun" pitchFamily="2" charset="-122"/>
                <a:cs typeface="Times New Roman"/>
              </a:rPr>
              <a:t>ĕ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n</a:t>
            </a:r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>
                <a:solidFill>
                  <a:schemeClr val="tx2"/>
                </a:solidFill>
                <a:ea typeface="SimSun" pitchFamily="2" charset="-122"/>
              </a:rPr>
              <a:t>yŏu</a:t>
            </a:r>
            <a:r>
              <a:rPr lang="en-US" altLang="zh-CN" sz="3000" b="1" dirty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qù</a:t>
            </a:r>
            <a:endParaRPr lang="en-US" altLang="zh-CN" sz="3000" b="1" dirty="0" smtClean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Very fun</a:t>
            </a:r>
            <a:endParaRPr lang="en-US" altLang="zh-CN" sz="3000" b="1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5943600" y="2819400"/>
            <a:ext cx="28082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chemeClr val="tx2"/>
                </a:solidFill>
                <a:ea typeface="SimSun" pitchFamily="2" charset="-122"/>
              </a:rPr>
              <a:t>很无聊</a:t>
            </a:r>
          </a:p>
          <a:p>
            <a:endParaRPr lang="zh-CN" altLang="en-US" sz="1200" b="1" dirty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h</a:t>
            </a:r>
            <a:r>
              <a:rPr lang="en-US" altLang="zh-CN" sz="3000" b="1" dirty="0" err="1" smtClean="0">
                <a:solidFill>
                  <a:schemeClr val="tx2"/>
                </a:solidFill>
                <a:latin typeface="Times New Roman"/>
                <a:ea typeface="SimSun" pitchFamily="2" charset="-122"/>
                <a:cs typeface="Times New Roman"/>
              </a:rPr>
              <a:t>ĕ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n</a:t>
            </a:r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>
                <a:solidFill>
                  <a:schemeClr val="tx2"/>
                </a:solidFill>
                <a:ea typeface="SimSun" pitchFamily="2" charset="-122"/>
              </a:rPr>
              <a:t>wú</a:t>
            </a:r>
            <a:r>
              <a:rPr lang="en-US" altLang="zh-CN" sz="3000" b="1" dirty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liáo</a:t>
            </a:r>
            <a:endParaRPr lang="en-US" altLang="zh-CN" sz="3000" b="1" dirty="0" smtClean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Very boring</a:t>
            </a:r>
            <a:endParaRPr lang="en-US" altLang="zh-CN" sz="3000" b="1" dirty="0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6096000" y="2895600"/>
            <a:ext cx="28082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很容易</a:t>
            </a:r>
          </a:p>
          <a:p>
            <a:endParaRPr lang="zh-CN" altLang="en-US" sz="1200" b="1" dirty="0">
              <a:solidFill>
                <a:schemeClr val="tx2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000" b="1" dirty="0" err="1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h</a:t>
            </a:r>
            <a:r>
              <a:rPr lang="en-US" altLang="zh-CN" sz="3000" b="1" dirty="0" err="1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  <a:cs typeface="Times New Roman"/>
              </a:rPr>
              <a:t>ĕ</a:t>
            </a:r>
            <a:r>
              <a:rPr lang="en-US" altLang="zh-CN" sz="3000" b="1" dirty="0" err="1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n</a:t>
            </a:r>
            <a:r>
              <a:rPr lang="en-US" altLang="zh-CN" sz="30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3000" b="1" dirty="0" err="1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róng</a:t>
            </a:r>
            <a:r>
              <a:rPr lang="en-US" altLang="zh-CN" sz="30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3000" b="1" dirty="0" err="1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yì</a:t>
            </a:r>
            <a:r>
              <a:rPr lang="en-US" altLang="zh-CN" sz="30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; very easy</a:t>
            </a:r>
            <a:endParaRPr lang="en-US" altLang="zh-CN" sz="3000" b="1" dirty="0">
              <a:solidFill>
                <a:schemeClr val="tx2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6096000" y="2819400"/>
            <a:ext cx="28082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chemeClr val="tx2"/>
                </a:solidFill>
                <a:ea typeface="SimSun" pitchFamily="2" charset="-122"/>
              </a:rPr>
              <a:t>很难</a:t>
            </a:r>
          </a:p>
          <a:p>
            <a:endParaRPr lang="zh-CN" altLang="en-US" sz="1200" b="1" dirty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h</a:t>
            </a:r>
            <a:r>
              <a:rPr lang="en-US" altLang="zh-CN" sz="3000" b="1" dirty="0" err="1" smtClean="0">
                <a:solidFill>
                  <a:schemeClr val="tx2"/>
                </a:solidFill>
                <a:latin typeface="Times New Roman"/>
                <a:ea typeface="SimSun" pitchFamily="2" charset="-122"/>
                <a:cs typeface="Times New Roman"/>
              </a:rPr>
              <a:t>ĕ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n</a:t>
            </a:r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 </a:t>
            </a:r>
            <a:r>
              <a:rPr lang="en-US" altLang="zh-CN" sz="3000" b="1" dirty="0" err="1" smtClean="0">
                <a:solidFill>
                  <a:schemeClr val="tx2"/>
                </a:solidFill>
                <a:ea typeface="SimSun" pitchFamily="2" charset="-122"/>
              </a:rPr>
              <a:t>nán</a:t>
            </a:r>
            <a:r>
              <a:rPr lang="zh-CN" altLang="en-US" sz="3000" b="1" dirty="0" smtClean="0">
                <a:solidFill>
                  <a:schemeClr val="tx2"/>
                </a:solidFill>
                <a:ea typeface="SimSun" pitchFamily="2" charset="-122"/>
              </a:rPr>
              <a:t>；</a:t>
            </a:r>
            <a:endParaRPr lang="en-US" altLang="zh-CN" sz="3000" b="1" dirty="0" smtClean="0">
              <a:solidFill>
                <a:schemeClr val="tx2"/>
              </a:solidFill>
              <a:ea typeface="SimSun" pitchFamily="2" charset="-122"/>
            </a:endParaRPr>
          </a:p>
          <a:p>
            <a:r>
              <a:rPr lang="en-US" altLang="zh-CN" sz="3000" b="1" dirty="0" smtClean="0">
                <a:solidFill>
                  <a:schemeClr val="tx2"/>
                </a:solidFill>
                <a:ea typeface="SimSun" pitchFamily="2" charset="-122"/>
              </a:rPr>
              <a:t>very hard</a:t>
            </a:r>
            <a:endParaRPr lang="en-US" altLang="zh-CN" sz="3000" b="1" dirty="0">
              <a:solidFill>
                <a:schemeClr val="tx2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6" grpId="0"/>
      <p:bldP spid="73737" grpId="0"/>
      <p:bldP spid="73737" grpId="1"/>
      <p:bldP spid="73738" grpId="0"/>
      <p:bldP spid="73738" grpId="1"/>
      <p:bldP spid="73739" grpId="0"/>
      <p:bldP spid="73739" grpId="1"/>
      <p:bldP spid="73740" grpId="0"/>
      <p:bldP spid="73740" grpId="1"/>
      <p:bldP spid="73743" grpId="0"/>
      <p:bldP spid="73743" grpId="1"/>
      <p:bldP spid="73744" grpId="0"/>
      <p:bldP spid="7374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457200" y="2743200"/>
            <a:ext cx="8382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en-US" altLang="zh-CN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喜欢</a:t>
            </a:r>
            <a:r>
              <a:rPr lang="en-US" altLang="zh-CN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不喜欢 上</a:t>
            </a:r>
            <a:r>
              <a:rPr lang="en-US" altLang="zh-TW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_____</a:t>
            </a:r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课</a:t>
            </a:r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CN" sz="4800" b="1" dirty="0">
              <a:solidFill>
                <a:schemeClr val="tx2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533400" y="3657600"/>
            <a:ext cx="83534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因为，我觉</a:t>
            </a:r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得</a:t>
            </a:r>
            <a:r>
              <a:rPr lang="en-US" altLang="zh-TW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_____</a:t>
            </a:r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课</a:t>
            </a:r>
            <a:r>
              <a:rPr lang="en-US" altLang="zh-CN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_______</a:t>
            </a:r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。</a:t>
            </a: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1258888" y="1700213"/>
            <a:ext cx="7416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你觉</a:t>
            </a:r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得</a:t>
            </a:r>
            <a:r>
              <a:rPr lang="en-US" altLang="zh-TW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_____</a:t>
            </a:r>
            <a:r>
              <a:rPr lang="zh-CN" altLang="en-US" sz="4800" b="1" dirty="0" smtClean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课</a:t>
            </a:r>
            <a:r>
              <a:rPr lang="zh-CN" altLang="en-US" sz="4800" b="1" dirty="0">
                <a:solidFill>
                  <a:schemeClr val="tx2"/>
                </a:solidFill>
                <a:latin typeface="DFKai-SB" pitchFamily="65" charset="-120"/>
                <a:ea typeface="DFKai-SB" pitchFamily="65" charset="-120"/>
              </a:rPr>
              <a:t>怎么样？</a:t>
            </a:r>
            <a:endParaRPr lang="en-US" altLang="zh-CN" sz="4800" b="1" dirty="0">
              <a:solidFill>
                <a:schemeClr val="tx2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b="1" u="sng" dirty="0" smtClean="0">
                <a:solidFill>
                  <a:schemeClr val="tx1"/>
                </a:solidFill>
                <a:ea typeface="DFKai-SB" pitchFamily="65" charset="-120"/>
              </a:rPr>
              <a:t>科目</a:t>
            </a:r>
            <a:r>
              <a:rPr lang="zh-CN" altLang="en-US" sz="4800" b="1" dirty="0" smtClean="0">
                <a:solidFill>
                  <a:schemeClr val="tx1"/>
                </a:solidFill>
                <a:ea typeface="DFKai-SB" pitchFamily="65" charset="-120"/>
              </a:rPr>
              <a:t> 和</a:t>
            </a:r>
            <a:r>
              <a:rPr lang="en-US" altLang="zh-CN" sz="4800" b="1" dirty="0" smtClean="0">
                <a:solidFill>
                  <a:schemeClr val="tx1"/>
                </a:solidFill>
                <a:ea typeface="DFKai-SB" pitchFamily="65" charset="-120"/>
              </a:rPr>
              <a:t> </a:t>
            </a:r>
            <a:r>
              <a:rPr lang="zh-CN" altLang="en-US" sz="4800" b="1" u="sng" dirty="0" smtClean="0">
                <a:solidFill>
                  <a:schemeClr val="tx1"/>
                </a:solidFill>
                <a:ea typeface="DFKai-SB" pitchFamily="65" charset="-120"/>
              </a:rPr>
              <a:t>喜欢不喜欢</a:t>
            </a:r>
            <a:r>
              <a:rPr lang="en-US" altLang="zh-CN" sz="4800" b="1" u="sng" dirty="0" smtClean="0">
                <a:solidFill>
                  <a:schemeClr val="tx1"/>
                </a:solidFill>
                <a:ea typeface="DFKai-SB" pitchFamily="65" charset="-120"/>
              </a:rPr>
              <a:t> </a:t>
            </a:r>
            <a:endParaRPr lang="en-US" altLang="zh-CN" sz="4800" b="1" u="sng" dirty="0">
              <a:solidFill>
                <a:schemeClr val="tx1"/>
              </a:solidFill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lt"/>
              </a:rPr>
              <a:t>一</a:t>
            </a:r>
            <a:r>
              <a:rPr lang="zh-TW" altLang="en-US" sz="2800" dirty="0" smtClean="0">
                <a:latin typeface="+mj-lt"/>
              </a:rPr>
              <a:t>、 </a:t>
            </a:r>
            <a:r>
              <a:rPr lang="en-US" altLang="zh-TW" sz="2800" dirty="0" smtClean="0">
                <a:latin typeface="+mj-lt"/>
              </a:rPr>
              <a:t>What is your favorite subject</a:t>
            </a:r>
            <a:r>
              <a:rPr lang="zh-CN" altLang="en-US" sz="2800" dirty="0" smtClean="0">
                <a:latin typeface="+mj-lt"/>
              </a:rPr>
              <a:t> </a:t>
            </a:r>
            <a:r>
              <a:rPr lang="en-US" altLang="zh-CN" sz="2800" dirty="0" smtClean="0">
                <a:latin typeface="+mj-lt"/>
              </a:rPr>
              <a:t>and why?</a:t>
            </a:r>
            <a:endParaRPr lang="en-US" altLang="zh-TW" sz="2800" dirty="0" smtClean="0">
              <a:latin typeface="+mj-lt"/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Speaking exercise</a:t>
            </a:r>
          </a:p>
          <a:p>
            <a:pPr algn="ctr"/>
            <a:r>
              <a:rPr lang="en-US" sz="3600" dirty="0" smtClean="0"/>
              <a:t>Talking about your school subjects </a:t>
            </a:r>
          </a:p>
          <a:p>
            <a:pPr algn="ctr"/>
            <a:r>
              <a:rPr lang="en-US" sz="3600" dirty="0" smtClean="0"/>
              <a:t>and preference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rgbClr val="7030A0"/>
                </a:solidFill>
                <a:latin typeface="+mj-lt"/>
                <a:ea typeface="DFKai-SB" pitchFamily="65" charset="-120"/>
              </a:rPr>
              <a:t>Q:</a:t>
            </a:r>
            <a:r>
              <a:rPr lang="zh-CN" altLang="en-US" sz="3600" b="1" dirty="0" smtClean="0">
                <a:solidFill>
                  <a:srgbClr val="7030A0"/>
                </a:solidFill>
                <a:latin typeface="+mj-lt"/>
                <a:ea typeface="DFKai-SB" pitchFamily="65" charset="-120"/>
              </a:rPr>
              <a:t>你最喜欢哪门课？为什么？</a:t>
            </a:r>
            <a:endParaRPr lang="en-US" altLang="zh-CN" sz="3600" b="1" dirty="0" smtClean="0">
              <a:solidFill>
                <a:srgbClr val="7030A0"/>
              </a:solidFill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600" b="1" dirty="0" smtClean="0">
                <a:solidFill>
                  <a:srgbClr val="7030A0"/>
                </a:solidFill>
                <a:latin typeface="+mj-lt"/>
                <a:ea typeface="DFKai-SB" pitchFamily="65" charset="-120"/>
              </a:rPr>
              <a:t>A:</a:t>
            </a:r>
            <a:r>
              <a:rPr lang="zh-CN" altLang="en-US" sz="3600" b="1" dirty="0" smtClean="0">
                <a:solidFill>
                  <a:srgbClr val="7030A0"/>
                </a:solidFill>
                <a:latin typeface="+mj-lt"/>
                <a:ea typeface="DFKai-SB" pitchFamily="65" charset="-120"/>
              </a:rPr>
              <a:t>我最</a:t>
            </a:r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喜欢</a:t>
            </a:r>
            <a:r>
              <a:rPr lang="en-US" altLang="zh-CN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课，因为我觉得</a:t>
            </a:r>
            <a:r>
              <a:rPr lang="en-US" altLang="zh-CN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课</a:t>
            </a:r>
            <a:endParaRPr lang="en-US" altLang="zh-CN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　很</a:t>
            </a:r>
            <a:r>
              <a:rPr lang="en-US" altLang="zh-CN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______</a:t>
            </a:r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　　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+mj-lt"/>
              </a:rPr>
              <a:t>二</a:t>
            </a:r>
            <a:r>
              <a:rPr lang="zh-TW" altLang="en-US" sz="2800" dirty="0" smtClean="0">
                <a:latin typeface="+mj-lt"/>
              </a:rPr>
              <a:t>、 </a:t>
            </a:r>
            <a:r>
              <a:rPr lang="en-US" altLang="zh-TW" sz="2800" dirty="0" smtClean="0">
                <a:latin typeface="+mj-lt"/>
              </a:rPr>
              <a:t>What is your least favorite subject</a:t>
            </a:r>
            <a:r>
              <a:rPr lang="zh-CN" altLang="en-US" sz="2800" dirty="0" smtClean="0">
                <a:latin typeface="+mj-lt"/>
              </a:rPr>
              <a:t> </a:t>
            </a:r>
            <a:r>
              <a:rPr lang="en-US" altLang="zh-CN" sz="2800" dirty="0" smtClean="0">
                <a:latin typeface="+mj-lt"/>
              </a:rPr>
              <a:t>and why?</a:t>
            </a:r>
            <a:endParaRPr lang="en-US" altLang="zh-TW" sz="2800" dirty="0" smtClean="0">
              <a:latin typeface="+mj-lt"/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Speaking exercise</a:t>
            </a:r>
          </a:p>
          <a:p>
            <a:pPr algn="ctr"/>
            <a:r>
              <a:rPr lang="en-US" sz="3600" dirty="0" smtClean="0"/>
              <a:t>Talking about your school subjects </a:t>
            </a:r>
          </a:p>
          <a:p>
            <a:pPr algn="ctr"/>
            <a:r>
              <a:rPr lang="en-US" sz="3600" dirty="0" smtClean="0"/>
              <a:t>and preference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rgbClr val="7030A0"/>
                </a:solidFill>
                <a:latin typeface="+mj-lt"/>
                <a:ea typeface="DFKai-SB" pitchFamily="65" charset="-120"/>
              </a:rPr>
              <a:t>Q:</a:t>
            </a:r>
            <a:r>
              <a:rPr lang="zh-CN" altLang="en-US" sz="3600" b="1" dirty="0" smtClean="0">
                <a:solidFill>
                  <a:srgbClr val="7030A0"/>
                </a:solidFill>
                <a:latin typeface="+mj-lt"/>
                <a:ea typeface="DFKai-SB" pitchFamily="65" charset="-120"/>
              </a:rPr>
              <a:t>你最不喜欢哪门课？为什么？</a:t>
            </a:r>
            <a:endParaRPr lang="en-US" altLang="zh-CN" sz="3600" b="1" dirty="0" smtClean="0">
              <a:solidFill>
                <a:srgbClr val="7030A0"/>
              </a:solidFill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600" b="1" dirty="0" smtClean="0">
                <a:solidFill>
                  <a:srgbClr val="7030A0"/>
                </a:solidFill>
                <a:latin typeface="+mj-lt"/>
                <a:ea typeface="DFKai-SB" pitchFamily="65" charset="-120"/>
              </a:rPr>
              <a:t>A:</a:t>
            </a:r>
            <a:r>
              <a:rPr lang="zh-CN" altLang="en-US" sz="3600" b="1" dirty="0" smtClean="0">
                <a:solidFill>
                  <a:srgbClr val="7030A0"/>
                </a:solidFill>
                <a:latin typeface="+mj-lt"/>
                <a:ea typeface="DFKai-SB" pitchFamily="65" charset="-120"/>
              </a:rPr>
              <a:t>我最不</a:t>
            </a:r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喜欢</a:t>
            </a:r>
            <a:r>
              <a:rPr lang="en-US" altLang="zh-CN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课，因为我觉得</a:t>
            </a:r>
            <a:r>
              <a:rPr lang="en-US" altLang="zh-CN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____</a:t>
            </a:r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课</a:t>
            </a:r>
            <a:endParaRPr lang="en-US" altLang="zh-CN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　很</a:t>
            </a:r>
            <a:r>
              <a:rPr lang="en-US" altLang="zh-CN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______</a:t>
            </a:r>
            <a:r>
              <a:rPr lang="zh-CN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　　</a:t>
            </a:r>
            <a:endParaRPr lang="en-US" altLang="zh-CN" sz="3600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b="439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381000"/>
            <a:ext cx="84978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zh-CN" sz="3600" b="1" dirty="0">
              <a:ea typeface="SimSun" pitchFamily="2" charset="-122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295400" y="2209800"/>
            <a:ext cx="7848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lvl="0" indent="-514350"/>
            <a:endParaRPr lang="en-US" altLang="zh-TW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838200" y="1600200"/>
            <a:ext cx="8305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altLang="zh-CN" sz="4400" b="1" dirty="0">
              <a:ea typeface="SimSun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21920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US" sz="3600" b="1" dirty="0" smtClean="0"/>
              <a:t>1.   U2B.2 5 sentences writing </a:t>
            </a:r>
            <a:r>
              <a:rPr lang="en-US" sz="3600" b="1" dirty="0" smtClean="0"/>
              <a:t>and speaking</a:t>
            </a:r>
            <a:endParaRPr lang="en-US" sz="3600" b="1" dirty="0" smtClean="0"/>
          </a:p>
          <a:p>
            <a:pPr marL="742950" indent="-742950"/>
            <a:r>
              <a:rPr lang="en-US" sz="3600" b="1" dirty="0" smtClean="0"/>
              <a:t>	(due 2/11)</a:t>
            </a:r>
          </a:p>
          <a:p>
            <a:pPr marL="742950" indent="-742950"/>
            <a:r>
              <a:rPr lang="en-US" sz="3600" b="1" dirty="0" smtClean="0"/>
              <a:t>2.  U2B.2 </a:t>
            </a:r>
            <a:r>
              <a:rPr lang="en-US" sz="3600" b="1" dirty="0" err="1" smtClean="0"/>
              <a:t>Vocab</a:t>
            </a:r>
            <a:r>
              <a:rPr lang="en-US" sz="3600" b="1" dirty="0" smtClean="0"/>
              <a:t> quiz next class</a:t>
            </a:r>
          </a:p>
          <a:p>
            <a:pPr marL="742950" indent="-742950"/>
            <a:r>
              <a:rPr lang="en-US" sz="3600" b="1" dirty="0" smtClean="0"/>
              <a:t>	fill in pinyin and meaning for each </a:t>
            </a:r>
            <a:r>
              <a:rPr lang="en-US" sz="3600" b="1" dirty="0" err="1" smtClean="0"/>
              <a:t>vocab</a:t>
            </a:r>
            <a:r>
              <a:rPr lang="en-US" sz="3600" b="1" dirty="0" smtClean="0"/>
              <a:t> (2/11)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09600" y="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 smtClean="0">
                <a:solidFill>
                  <a:schemeClr val="accent2"/>
                </a:solidFill>
                <a:ea typeface="DFKai-SB" pitchFamily="65" charset="-120"/>
              </a:rPr>
              <a:t>Do</a:t>
            </a:r>
            <a:r>
              <a:rPr lang="zh-CN" altLang="en-US" sz="4000" b="1" dirty="0" smtClean="0">
                <a:solidFill>
                  <a:schemeClr val="accent2"/>
                </a:solidFill>
                <a:ea typeface="DFKai-SB" pitchFamily="65" charset="-120"/>
              </a:rPr>
              <a:t> </a:t>
            </a:r>
            <a:r>
              <a:rPr lang="en-US" altLang="zh-CN" sz="4000" b="1" dirty="0" smtClean="0">
                <a:solidFill>
                  <a:schemeClr val="accent2"/>
                </a:solidFill>
                <a:ea typeface="DFKai-SB" pitchFamily="65" charset="-120"/>
              </a:rPr>
              <a:t>Now</a:t>
            </a:r>
            <a:r>
              <a:rPr lang="zh-CN" altLang="en-US" sz="4000" b="1" dirty="0" smtClean="0">
                <a:solidFill>
                  <a:schemeClr val="accent2"/>
                </a:solidFill>
                <a:ea typeface="DFKai-SB" pitchFamily="65" charset="-120"/>
              </a:rPr>
              <a:t> </a:t>
            </a:r>
            <a:r>
              <a:rPr lang="en-US" altLang="zh-CN" sz="4000" b="1" dirty="0" smtClean="0">
                <a:solidFill>
                  <a:schemeClr val="accent2"/>
                </a:solidFill>
                <a:ea typeface="DFKai-SB" pitchFamily="65" charset="-120"/>
              </a:rPr>
              <a:t>—</a:t>
            </a:r>
            <a:r>
              <a:rPr lang="zh-CN" altLang="en-US" sz="4000" b="1" dirty="0" smtClean="0">
                <a:solidFill>
                  <a:schemeClr val="accent2"/>
                </a:solidFill>
                <a:ea typeface="DFKai-SB" pitchFamily="65" charset="-120"/>
              </a:rPr>
              <a:t>对对</a:t>
            </a:r>
            <a:r>
              <a:rPr lang="zh-TW" altLang="en-US" sz="4000" b="1" dirty="0" smtClean="0">
                <a:solidFill>
                  <a:schemeClr val="accent2"/>
                </a:solidFill>
                <a:ea typeface="DFKai-SB" pitchFamily="65" charset="-120"/>
              </a:rPr>
              <a:t>看</a:t>
            </a:r>
            <a:r>
              <a:rPr lang="zh-TW" altLang="en-US" sz="4000" dirty="0" smtClean="0">
                <a:solidFill>
                  <a:schemeClr val="accent2"/>
                </a:solidFill>
                <a:ea typeface="PMingLiU" pitchFamily="18" charset="-120"/>
              </a:rPr>
              <a:t> </a:t>
            </a:r>
            <a:r>
              <a:rPr lang="en-US" altLang="zh-TW" sz="4000" dirty="0" smtClean="0">
                <a:solidFill>
                  <a:schemeClr val="accent2"/>
                </a:solidFill>
                <a:ea typeface="PMingLiU" pitchFamily="18" charset="-120"/>
              </a:rPr>
              <a:t>M</a:t>
            </a:r>
            <a:r>
              <a:rPr lang="en-US" sz="4000" dirty="0" smtClean="0">
                <a:solidFill>
                  <a:schemeClr val="accent2"/>
                </a:solidFill>
              </a:rPr>
              <a:t>ATCHING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45720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ts val="18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回家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ts val="18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平常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ts val="18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接送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ts val="18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科学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ts val="18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历史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电脑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文学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音乐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数学</a:t>
            </a:r>
            <a:endParaRPr lang="en-US" altLang="zh-CN" sz="2800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每天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352800" y="762000"/>
            <a:ext cx="3048000" cy="476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/>
                <a:cs typeface="Times New Roman"/>
              </a:rPr>
              <a:t>ĕ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b="1" dirty="0" err="1" smtClean="0">
                <a:solidFill>
                  <a:srgbClr val="CC0000"/>
                </a:solidFill>
                <a:latin typeface="Calibri"/>
                <a:cs typeface="Times New Roman" pitchFamily="18" charset="0"/>
              </a:rPr>
              <a:t>ā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ji</a:t>
            </a:r>
            <a:r>
              <a:rPr lang="en-US" sz="2400" dirty="0" err="1" smtClean="0">
                <a:solidFill>
                  <a:srgbClr val="C00000"/>
                </a:solidFill>
              </a:rPr>
              <a:t>ā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kē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xué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wén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xué</a:t>
            </a:r>
            <a:endParaRPr lang="en-US" sz="24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diàn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n</a:t>
            </a:r>
            <a:r>
              <a:rPr lang="en-US" sz="2400" dirty="0" err="1" smtClean="0">
                <a:solidFill>
                  <a:srgbClr val="C00000"/>
                </a:solidFill>
                <a:latin typeface="+mj-lt"/>
              </a:rPr>
              <a:t>ǎ</a:t>
            </a:r>
            <a:r>
              <a:rPr lang="en-US" sz="24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o</a:t>
            </a:r>
            <a:endParaRPr lang="en-US" sz="2400" b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shù</a:t>
            </a:r>
            <a:r>
              <a:rPr lang="en-US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xué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dirty="0" err="1" smtClean="0">
                <a:solidFill>
                  <a:srgbClr val="C00000"/>
                </a:solidFill>
                <a:latin typeface="Calibri"/>
                <a:cs typeface="Times New Roman" pitchFamily="18" charset="0"/>
              </a:rPr>
              <a:t>ī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yuè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píng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cháng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jiē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sòng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400" dirty="0" err="1" smtClean="0">
                <a:solidFill>
                  <a:srgbClr val="C00000"/>
                </a:solidFill>
              </a:rPr>
              <a:t>ǐ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ts val="2000"/>
              </a:lnSpc>
              <a:spcBef>
                <a:spcPct val="50000"/>
              </a:spcBef>
              <a:buFont typeface="+mj-lt"/>
              <a:buAutoNum type="alphaLcPeriod"/>
            </a:pP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91200" y="762000"/>
            <a:ext cx="3352800" cy="640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70000"/>
              </a:lnSpc>
              <a:spcBef>
                <a:spcPct val="50000"/>
              </a:spcBef>
              <a:buFont typeface="+mj-lt"/>
              <a:buAutoNum type="alphaUcPeriod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to pick up/drop off</a:t>
            </a:r>
          </a:p>
          <a:p>
            <a:pPr marL="514350" indent="-514350">
              <a:lnSpc>
                <a:spcPct val="70000"/>
              </a:lnSpc>
              <a:spcBef>
                <a:spcPct val="50000"/>
              </a:spcBef>
              <a:buFont typeface="+mj-lt"/>
              <a:buAutoNum type="alphaUcPeriod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Math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   usually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   Literature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   Music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   everyday</a:t>
            </a: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AutoNum type="alphaUcPeriod" startAt="8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 to go home</a:t>
            </a: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AutoNum type="alphaUcPeriod" startAt="8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 Science</a:t>
            </a: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AutoNum type="alphaUcPeriod" startAt="8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 Computer</a:t>
            </a: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AutoNum type="alphaUcPeriod" startAt="8"/>
            </a:pPr>
            <a:r>
              <a:rPr lang="en-US" altLang="zh-CN" sz="2400" b="1" dirty="0" smtClean="0">
                <a:latin typeface="+mj-lt"/>
                <a:ea typeface="DFKai-SB" pitchFamily="65" charset="-120"/>
              </a:rPr>
              <a:t>History</a:t>
            </a:r>
          </a:p>
          <a:p>
            <a:pPr marL="457200" indent="-457200">
              <a:lnSpc>
                <a:spcPct val="70000"/>
              </a:lnSpc>
              <a:spcBef>
                <a:spcPct val="50000"/>
              </a:spcBef>
              <a:buAutoNum type="alphaUcPeriod" startAt="8"/>
            </a:pPr>
            <a:endParaRPr lang="en-US" altLang="zh-CN" b="1" dirty="0" smtClean="0">
              <a:latin typeface="+mj-lt"/>
              <a:ea typeface="DFKai-SB" pitchFamily="65" charset="-12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lphaUcPeriod"/>
            </a:pPr>
            <a:endParaRPr lang="en-US" altLang="zh-CN" sz="2400" b="1" dirty="0" smtClean="0">
              <a:latin typeface="+mj-lt"/>
              <a:ea typeface="DFKai-SB" pitchFamily="65" charset="-12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endParaRPr lang="en-US" altLang="zh-CN" sz="3500" b="1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lphaUcPeriod"/>
            </a:pPr>
            <a:endParaRPr lang="en-US" sz="35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10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1000" fill="hold"/>
                                        <p:tgtEl>
                                          <p:spTgt spid="675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1000" fill="hold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1000" fill="hold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10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1000" fill="hold"/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10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85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十三个科目</a:t>
            </a:r>
            <a:r>
              <a:rPr lang="zh-CN" altLang="en-US" sz="3200" b="1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en-US" altLang="zh-CN" sz="3200" dirty="0" smtClean="0">
                <a:solidFill>
                  <a:srgbClr val="C00000"/>
                </a:solidFill>
                <a:ea typeface="DFKaiShu-GB5" pitchFamily="65" charset="-128"/>
                <a:cs typeface="DFKaiShu-GB5" pitchFamily="65" charset="-128"/>
              </a:rPr>
              <a:t> </a:t>
            </a:r>
            <a:r>
              <a:rPr lang="en-US" altLang="zh-CN" sz="3200" dirty="0" err="1" smtClean="0">
                <a:solidFill>
                  <a:srgbClr val="C00000"/>
                </a:solidFill>
                <a:ea typeface="DFKaiShu-GB5" pitchFamily="65" charset="-128"/>
                <a:cs typeface="DFKaiShu-GB5" pitchFamily="65" charset="-128"/>
              </a:rPr>
              <a:t>k</a:t>
            </a:r>
            <a:r>
              <a:rPr lang="en-US" altLang="zh-CN" sz="3200" dirty="0" err="1" smtClean="0">
                <a:solidFill>
                  <a:srgbClr val="C00000"/>
                </a:solidFill>
                <a:ea typeface="DFKaiShu-GB5" pitchFamily="65" charset="-128"/>
                <a:cs typeface="Times New Roman"/>
              </a:rPr>
              <a:t>ē</a:t>
            </a:r>
            <a:r>
              <a:rPr lang="en-US" altLang="zh-CN" sz="3200" dirty="0" smtClean="0">
                <a:solidFill>
                  <a:srgbClr val="C00000"/>
                </a:solidFill>
                <a:ea typeface="DFKaiShu-GB5" pitchFamily="65" charset="-128"/>
                <a:cs typeface="DFKaiShu-GB5" pitchFamily="65" charset="-128"/>
              </a:rPr>
              <a:t> </a:t>
            </a:r>
            <a:r>
              <a:rPr lang="en-US" altLang="zh-CN" sz="3200" dirty="0" err="1" smtClean="0">
                <a:solidFill>
                  <a:srgbClr val="C00000"/>
                </a:solidFill>
                <a:ea typeface="DFKaiShu-GB5" pitchFamily="65" charset="-128"/>
                <a:cs typeface="DFKaiShu-GB5" pitchFamily="65" charset="-128"/>
              </a:rPr>
              <a:t>mù</a:t>
            </a:r>
            <a:r>
              <a:rPr lang="en-US" altLang="zh-CN" sz="3200" dirty="0" smtClean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3200" dirty="0">
              <a:solidFill>
                <a:srgbClr val="C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音乐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2438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历史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438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电脑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276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中文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352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英文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3276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数学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3276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科学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4267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喜欢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xĭ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</a:t>
            </a:r>
            <a:r>
              <a:rPr lang="en-US" altLang="zh-CN" dirty="0" err="1" smtClean="0">
                <a:latin typeface="Calibri"/>
              </a:rPr>
              <a:t>ā</a:t>
            </a:r>
            <a:r>
              <a:rPr lang="en-US" altLang="zh-CN" dirty="0" err="1" smtClean="0"/>
              <a:t>n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42672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不喜欢</a:t>
            </a:r>
            <a:r>
              <a:rPr lang="zh-CN" altLang="en-US" dirty="0" smtClean="0"/>
              <a:t>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bù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xĭ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huān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2438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文学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1600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美术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1600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体育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15200" y="1600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生物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600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化学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1524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物理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zh-CN" altLang="en-US" sz="6000" b="1" dirty="0" smtClean="0">
                <a:solidFill>
                  <a:srgbClr val="3333CC"/>
                </a:solidFill>
                <a:latin typeface="DFKai-SB" pitchFamily="65" charset="-120"/>
                <a:ea typeface="DFKai-SB" pitchFamily="65" charset="-120"/>
              </a:rPr>
              <a:t>什么科目不</a:t>
            </a:r>
            <a:r>
              <a:rPr lang="zh-CN" altLang="en-US" sz="6000" b="1" dirty="0">
                <a:solidFill>
                  <a:srgbClr val="3333CC"/>
                </a:solidFill>
                <a:latin typeface="DFKai-SB" pitchFamily="65" charset="-120"/>
                <a:ea typeface="DFKai-SB" pitchFamily="65" charset="-120"/>
              </a:rPr>
              <a:t>见了</a:t>
            </a:r>
            <a:r>
              <a:rPr lang="en-US" altLang="zh-CN" sz="6000" b="1" dirty="0">
                <a:solidFill>
                  <a:srgbClr val="3333CC"/>
                </a:solidFill>
                <a:latin typeface="DFKai-SB" pitchFamily="65" charset="-120"/>
                <a:ea typeface="DFKai-SB" pitchFamily="65" charset="-120"/>
              </a:rPr>
              <a:t>?</a:t>
            </a:r>
            <a:r>
              <a:rPr lang="zh-CN" altLang="en-US" sz="4000" b="1" dirty="0">
                <a:solidFill>
                  <a:srgbClr val="3333CC"/>
                </a:solidFill>
                <a:latin typeface="DFKai-SB" pitchFamily="65" charset="-120"/>
                <a:ea typeface="SimSun" pitchFamily="2" charset="-122"/>
              </a:rPr>
              <a:t> </a:t>
            </a:r>
            <a:endParaRPr lang="en-US" altLang="zh-CN" sz="4000" b="1" dirty="0">
              <a:solidFill>
                <a:srgbClr val="3333CC"/>
              </a:solidFill>
              <a:latin typeface="DFKai-SB" pitchFamily="65" charset="-120"/>
              <a:ea typeface="SimSun" pitchFamily="2" charset="-122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mic Sans MS" pitchFamily="66" charset="0"/>
                <a:ea typeface="SimSun" pitchFamily="2" charset="-122"/>
              </a:rPr>
              <a:t>What picture is left out?</a:t>
            </a:r>
            <a:endParaRPr lang="en-US" sz="2000" b="1" dirty="0">
              <a:solidFill>
                <a:srgbClr val="3333CC"/>
              </a:solidFill>
              <a:latin typeface="Comic Sans MS" pitchFamily="66" charset="0"/>
              <a:ea typeface="DFKai-SB" pitchFamily="65" charset="-12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2362200" cy="347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电脑</a:t>
            </a:r>
            <a:endParaRPr lang="zh-CN" altLang="en-US" sz="4800" b="1" dirty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美术</a:t>
            </a:r>
            <a:endParaRPr lang="en-US" altLang="zh-CN" sz="4800" b="1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数学</a:t>
            </a:r>
            <a:endParaRPr lang="zh-CN" altLang="en-US" sz="4800" b="1" dirty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音乐</a:t>
            </a:r>
            <a:endParaRPr lang="zh-CN" altLang="en-US" sz="4800" b="1" dirty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4800" b="1" dirty="0" smtClean="0">
                <a:latin typeface="DFKai-SB" pitchFamily="65" charset="-120"/>
                <a:ea typeface="DFKai-SB" pitchFamily="65" charset="-120"/>
              </a:rPr>
              <a:t>体育</a:t>
            </a:r>
            <a:endParaRPr lang="zh-CN" altLang="en-US" sz="48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4" name="Picture 3" descr="C:\Users\Owner\AppData\Local\Microsoft\Windows\Temporary Internet Files\Content.IE5\EIQGJEQ3\MPj041175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676400"/>
            <a:ext cx="1295400" cy="1295400"/>
          </a:xfrm>
          <a:prstGeom prst="rect">
            <a:avLst/>
          </a:prstGeom>
          <a:noFill/>
        </p:spPr>
      </p:pic>
      <p:pic>
        <p:nvPicPr>
          <p:cNvPr id="15" name="Picture 4" descr="http://wl.k12.in.us/cumberland/classrooms/blessinga/index_image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600200"/>
            <a:ext cx="1364094" cy="1647825"/>
          </a:xfrm>
          <a:prstGeom prst="rect">
            <a:avLst/>
          </a:prstGeom>
          <a:noFill/>
        </p:spPr>
      </p:pic>
      <p:pic>
        <p:nvPicPr>
          <p:cNvPr id="16" name="Picture 2" descr="C:\Users\Owner\AppData\Local\Microsoft\Windows\Temporary Internet Files\Content.IE5\EIQGJEQ3\MCj0441754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352800"/>
            <a:ext cx="1676400" cy="1676400"/>
          </a:xfrm>
          <a:prstGeom prst="rect">
            <a:avLst/>
          </a:prstGeom>
          <a:noFill/>
        </p:spPr>
      </p:pic>
      <p:pic>
        <p:nvPicPr>
          <p:cNvPr id="17" name="Picture 4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505200"/>
            <a:ext cx="2177577" cy="1998260"/>
          </a:xfrm>
          <a:prstGeom prst="rect">
            <a:avLst/>
          </a:prstGeom>
          <a:noFill/>
        </p:spPr>
      </p:pic>
      <p:pic>
        <p:nvPicPr>
          <p:cNvPr id="1026" name="Picture 2" descr="C:\Users\Owner\AppData\Local\Microsoft\Windows\Temporary Internet Files\Content.IE5\WPCIIMWQ\MCj0441498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1447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zh-CN" altLang="en-US" sz="6000" b="1" dirty="0" smtClean="0">
                <a:solidFill>
                  <a:srgbClr val="3333CC"/>
                </a:solidFill>
                <a:latin typeface="DFKai-SB" pitchFamily="65" charset="-120"/>
                <a:ea typeface="DFKai-SB" pitchFamily="65" charset="-120"/>
              </a:rPr>
              <a:t>什么科目不</a:t>
            </a:r>
            <a:r>
              <a:rPr lang="zh-CN" altLang="en-US" sz="6000" b="1" dirty="0">
                <a:solidFill>
                  <a:srgbClr val="3333CC"/>
                </a:solidFill>
                <a:latin typeface="DFKai-SB" pitchFamily="65" charset="-120"/>
                <a:ea typeface="DFKai-SB" pitchFamily="65" charset="-120"/>
              </a:rPr>
              <a:t>见了</a:t>
            </a:r>
            <a:r>
              <a:rPr lang="en-US" altLang="zh-CN" sz="6000" b="1" dirty="0">
                <a:solidFill>
                  <a:srgbClr val="3333CC"/>
                </a:solidFill>
                <a:latin typeface="DFKai-SB" pitchFamily="65" charset="-120"/>
                <a:ea typeface="DFKai-SB" pitchFamily="65" charset="-120"/>
              </a:rPr>
              <a:t>?</a:t>
            </a:r>
            <a:r>
              <a:rPr lang="zh-CN" altLang="en-US" sz="4000" b="1" dirty="0">
                <a:solidFill>
                  <a:srgbClr val="3333CC"/>
                </a:solidFill>
                <a:latin typeface="DFKai-SB" pitchFamily="65" charset="-120"/>
                <a:ea typeface="SimSun" pitchFamily="2" charset="-122"/>
              </a:rPr>
              <a:t> </a:t>
            </a:r>
            <a:endParaRPr lang="en-US" altLang="zh-CN" sz="4000" b="1" dirty="0">
              <a:solidFill>
                <a:srgbClr val="3333CC"/>
              </a:solidFill>
              <a:latin typeface="DFKai-SB" pitchFamily="65" charset="-120"/>
              <a:ea typeface="SimSun" pitchFamily="2" charset="-122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zh-CN" sz="2000" b="1" dirty="0">
                <a:solidFill>
                  <a:srgbClr val="3333CC"/>
                </a:solidFill>
                <a:latin typeface="Comic Sans MS" pitchFamily="66" charset="0"/>
                <a:ea typeface="SimSun" pitchFamily="2" charset="-122"/>
              </a:rPr>
              <a:t>What </a:t>
            </a:r>
            <a:r>
              <a:rPr lang="en-US" altLang="zh-CN" sz="2000" b="1" dirty="0" smtClean="0">
                <a:solidFill>
                  <a:srgbClr val="3333CC"/>
                </a:solidFill>
                <a:latin typeface="Comic Sans MS" pitchFamily="66" charset="0"/>
                <a:ea typeface="SimSun" pitchFamily="2" charset="-122"/>
              </a:rPr>
              <a:t>subject is missing?</a:t>
            </a:r>
            <a:endParaRPr lang="en-US" sz="2000" b="1" dirty="0">
              <a:solidFill>
                <a:srgbClr val="3333CC"/>
              </a:solidFill>
              <a:latin typeface="Comic Sans MS" pitchFamily="66" charset="0"/>
              <a:ea typeface="DFKai-SB" pitchFamily="65" charset="-12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2362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电脑</a:t>
            </a:r>
            <a:endParaRPr lang="zh-CN" altLang="en-US" sz="3600" b="1" dirty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数学</a:t>
            </a:r>
            <a:endParaRPr lang="zh-CN" altLang="en-US" sz="3600" b="1" dirty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音乐</a:t>
            </a:r>
            <a:endParaRPr lang="zh-CN" altLang="en-US" sz="3600" b="1" dirty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体育</a:t>
            </a:r>
            <a:endParaRPr lang="en-US" altLang="zh-CN" sz="3600" b="1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历史</a:t>
            </a:r>
            <a:endParaRPr lang="en-US" altLang="zh-CN" sz="3600" b="1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美术</a:t>
            </a:r>
            <a:endParaRPr lang="en-US" altLang="zh-CN" sz="3600" b="1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科学</a:t>
            </a:r>
            <a:endParaRPr lang="en-US" altLang="zh-CN" sz="3600" b="1" dirty="0" smtClean="0">
              <a:latin typeface="DFKai-SB" pitchFamily="65" charset="-120"/>
              <a:ea typeface="DFKai-SB" pitchFamily="65" charset="-120"/>
            </a:endParaRP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 sz="3600" b="1" dirty="0" smtClean="0">
                <a:latin typeface="DFKai-SB" pitchFamily="65" charset="-120"/>
                <a:ea typeface="DFKai-SB" pitchFamily="65" charset="-120"/>
              </a:rPr>
              <a:t>文学</a:t>
            </a:r>
            <a:endParaRPr lang="zh-CN" altLang="en-US" sz="36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4" name="Picture 3" descr="C:\Users\Owner\AppData\Local\Microsoft\Windows\Temporary Internet Files\Content.IE5\EIQGJEQ3\MPj041175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200400"/>
            <a:ext cx="1295400" cy="1295400"/>
          </a:xfrm>
          <a:prstGeom prst="rect">
            <a:avLst/>
          </a:prstGeom>
          <a:noFill/>
        </p:spPr>
      </p:pic>
      <p:pic>
        <p:nvPicPr>
          <p:cNvPr id="15" name="Picture 4" descr="http://wl.k12.in.us/cumberland/classrooms/blessinga/index_image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219200"/>
            <a:ext cx="1364094" cy="1647825"/>
          </a:xfrm>
          <a:prstGeom prst="rect">
            <a:avLst/>
          </a:prstGeom>
          <a:noFill/>
        </p:spPr>
      </p:pic>
      <p:pic>
        <p:nvPicPr>
          <p:cNvPr id="17" name="Picture 4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1143000"/>
            <a:ext cx="1596311" cy="1464860"/>
          </a:xfrm>
          <a:prstGeom prst="rect">
            <a:avLst/>
          </a:prstGeom>
          <a:noFill/>
        </p:spPr>
      </p:pic>
      <p:pic>
        <p:nvPicPr>
          <p:cNvPr id="1026" name="Picture 2" descr="C:\Users\Owner\AppData\Local\Microsoft\Windows\Temporary Internet Files\Content.IE5\WPCIIMWQ\MCj0441498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2743200"/>
            <a:ext cx="1295171" cy="1295171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3400" y="4114800"/>
            <a:ext cx="1026414" cy="1648858"/>
          </a:xfrm>
          <a:prstGeom prst="rect">
            <a:avLst/>
          </a:prstGeom>
          <a:noFill/>
        </p:spPr>
      </p:pic>
      <p:pic>
        <p:nvPicPr>
          <p:cNvPr id="11" name="Picture 7" descr="C:\Users\Owner\AppData\Local\Microsoft\Windows\Temporary Internet Files\Content.IE5\WPCIIMWQ\MCj0407750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7239000" y="2743200"/>
            <a:ext cx="1371951" cy="1600200"/>
          </a:xfrm>
          <a:prstGeom prst="rect">
            <a:avLst/>
          </a:prstGeom>
          <a:noFill/>
        </p:spPr>
      </p:pic>
      <p:pic>
        <p:nvPicPr>
          <p:cNvPr id="13" name="Picture 2" descr="C:\Users\Owner\AppData\Local\Microsoft\Windows\Temporary Internet Files\Content.IE5\R935ZHYD\MCBD10694_000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7200" y="1447800"/>
            <a:ext cx="1860127" cy="1320181"/>
          </a:xfrm>
          <a:prstGeom prst="rect">
            <a:avLst/>
          </a:prstGeom>
          <a:noFill/>
        </p:spPr>
      </p:pic>
      <p:pic>
        <p:nvPicPr>
          <p:cNvPr id="18" name="Picture 3" descr="C:\Users\Owner\AppData\Local\Microsoft\Windows\Temporary Internet Files\Content.IE5\XUEJJ7D7\MCj0397188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1200" y="2743200"/>
            <a:ext cx="1228750" cy="1559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18288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DFKai-SB" pitchFamily="65" charset="-120"/>
                <a:ea typeface="DFKai-SB" pitchFamily="65" charset="-120"/>
              </a:rPr>
              <a:t>门</a:t>
            </a:r>
            <a:endParaRPr lang="en-US" sz="7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量词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DFKai-SB" pitchFamily="65" charset="-120"/>
                <a:ea typeface="DFKai-SB" pitchFamily="65" charset="-120"/>
              </a:rPr>
              <a:t>liàng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800" dirty="0" err="1" smtClean="0">
                <a:latin typeface="DFKai-SB" pitchFamily="65" charset="-120"/>
                <a:ea typeface="DFKai-SB" pitchFamily="65" charset="-120"/>
              </a:rPr>
              <a:t>cí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; measure word)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219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Numeral + Measure word + Noun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一</a:t>
            </a:r>
            <a:r>
              <a:rPr lang="zh-TW" altLang="en-US" sz="5400" dirty="0" smtClean="0">
                <a:solidFill>
                  <a:srgbClr val="FF0000"/>
                </a:solidFill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門</a:t>
            </a:r>
            <a:r>
              <a:rPr lang="zh-CN" altLang="en-US" sz="54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课  两</a:t>
            </a:r>
            <a:r>
              <a:rPr lang="zh-CN" altLang="en-US" sz="5400" dirty="0" smtClean="0">
                <a:solidFill>
                  <a:srgbClr val="FF0000"/>
                </a:solidFill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个</a:t>
            </a:r>
            <a:r>
              <a:rPr lang="zh-CN" altLang="en-US" sz="54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同学  三</a:t>
            </a:r>
            <a:r>
              <a:rPr lang="zh-CN" altLang="en-US" sz="5400" dirty="0" smtClean="0">
                <a:solidFill>
                  <a:srgbClr val="FF0000"/>
                </a:solidFill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本</a:t>
            </a:r>
            <a:r>
              <a:rPr lang="zh-CN" altLang="en-US" sz="5400" dirty="0" smtClean="0">
                <a:latin typeface="DFPKaiShu-GB5" pitchFamily="66" charset="-128"/>
                <a:ea typeface="DFPKaiShu-GB5" pitchFamily="66" charset="-128"/>
                <a:cs typeface="DFPKaiShu-GB5" pitchFamily="66" charset="-128"/>
              </a:rPr>
              <a:t>书</a:t>
            </a:r>
            <a:endParaRPr lang="en-US" sz="5400" dirty="0">
              <a:latin typeface="DFPKaiShu-GB5" pitchFamily="66" charset="-128"/>
              <a:ea typeface="DFPKaiShu-GB5" pitchFamily="66" charset="-128"/>
              <a:cs typeface="DFPKaiShu-GB5" pitchFamily="66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4267200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我今年上</a:t>
            </a:r>
            <a:r>
              <a:rPr lang="en-US" sz="3200" dirty="0" smtClean="0"/>
              <a:t>____</a:t>
            </a:r>
            <a:r>
              <a:rPr lang="zh-CN" altLang="en-US" sz="3200" dirty="0" smtClean="0"/>
              <a:t>门课。</a:t>
            </a:r>
            <a:endParaRPr lang="en-US" sz="3200" dirty="0" smtClean="0"/>
          </a:p>
          <a:p>
            <a:r>
              <a:rPr lang="en-US" sz="3200" dirty="0" smtClean="0"/>
              <a:t>I take_____ courses/classes this year.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8763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/>
              <a:t>How many courses do you take </a:t>
            </a:r>
            <a:r>
              <a:rPr lang="en-US" sz="3600" b="1" dirty="0" smtClean="0"/>
              <a:t>this year</a:t>
            </a:r>
            <a:r>
              <a:rPr lang="en-US" sz="3600" dirty="0" smtClean="0"/>
              <a:t>?</a:t>
            </a:r>
          </a:p>
          <a:p>
            <a:pPr algn="ctr"/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altLang="zh-CN" sz="5400" dirty="0" smtClean="0">
                <a:latin typeface="+mj-lt"/>
                <a:ea typeface="DFPKaiShu-GB5" pitchFamily="66" charset="-128"/>
                <a:cs typeface="DFPKaiShu-GB5" pitchFamily="66" charset="-128"/>
              </a:rPr>
              <a:t>Q1: </a:t>
            </a:r>
            <a:r>
              <a:rPr lang="zh-CN" altLang="en-US" sz="5400" dirty="0" smtClean="0">
                <a:latin typeface="+mj-lt"/>
                <a:ea typeface="DFPKaiShu-GB5" pitchFamily="66" charset="-128"/>
                <a:cs typeface="DFPKaiShu-GB5" pitchFamily="66" charset="-128"/>
              </a:rPr>
              <a:t>你</a:t>
            </a:r>
            <a:r>
              <a:rPr lang="zh-CN" altLang="en-US" sz="5400" b="1" dirty="0" smtClean="0">
                <a:latin typeface="+mj-lt"/>
                <a:ea typeface="DFPKaiShu-GB5" pitchFamily="66" charset="-128"/>
                <a:cs typeface="DFPKaiShu-GB5" pitchFamily="66" charset="-128"/>
              </a:rPr>
              <a:t>今年</a:t>
            </a:r>
            <a:r>
              <a:rPr lang="zh-CN" altLang="en-US" sz="5400" dirty="0" smtClean="0">
                <a:latin typeface="+mj-lt"/>
                <a:ea typeface="DFPKaiShu-GB5" pitchFamily="66" charset="-128"/>
                <a:cs typeface="DFPKaiShu-GB5" pitchFamily="66" charset="-128"/>
              </a:rPr>
              <a:t>上几门课？</a:t>
            </a:r>
            <a:endParaRPr lang="en-US" altLang="zh-CN" sz="5400" dirty="0" smtClean="0">
              <a:latin typeface="+mj-lt"/>
              <a:ea typeface="DFPKaiShu-GB5" pitchFamily="66" charset="-128"/>
              <a:cs typeface="DFPKaiShu-GB5" pitchFamily="66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400" dirty="0" smtClean="0">
                <a:latin typeface="+mj-lt"/>
                <a:ea typeface="DFPKaiShu-GB5" pitchFamily="66" charset="-128"/>
                <a:cs typeface="DFPKaiShu-GB5" pitchFamily="66" charset="-128"/>
              </a:rPr>
              <a:t>A1: </a:t>
            </a:r>
            <a:r>
              <a:rPr lang="zh-CN" altLang="en-US" sz="5400" dirty="0" smtClean="0">
                <a:latin typeface="+mj-lt"/>
                <a:ea typeface="DFPKaiShu-GB5" pitchFamily="66" charset="-128"/>
                <a:cs typeface="DFPKaiShu-GB5" pitchFamily="66" charset="-128"/>
              </a:rPr>
              <a:t>我</a:t>
            </a:r>
            <a:r>
              <a:rPr lang="zh-CN" altLang="en-US" sz="5400" b="1" dirty="0" smtClean="0">
                <a:latin typeface="+mj-lt"/>
                <a:ea typeface="DFPKaiShu-GB5" pitchFamily="66" charset="-128"/>
                <a:cs typeface="DFPKaiShu-GB5" pitchFamily="66" charset="-128"/>
              </a:rPr>
              <a:t>今年</a:t>
            </a:r>
            <a:r>
              <a:rPr lang="zh-CN" altLang="en-US" sz="5400" dirty="0" smtClean="0">
                <a:latin typeface="+mj-lt"/>
                <a:ea typeface="DFPKaiShu-GB5" pitchFamily="66" charset="-128"/>
                <a:cs typeface="DFPKaiShu-GB5" pitchFamily="66" charset="-128"/>
              </a:rPr>
              <a:t>上</a:t>
            </a:r>
            <a:r>
              <a:rPr lang="zh-CN" altLang="en-US" sz="5400" b="1" dirty="0" smtClean="0">
                <a:latin typeface="+mj-lt"/>
                <a:ea typeface="DFPKaiShu-GB5" pitchFamily="66" charset="-128"/>
                <a:cs typeface="DFPKaiShu-GB5" pitchFamily="66" charset="-128"/>
              </a:rPr>
              <a:t>七</a:t>
            </a:r>
            <a:r>
              <a:rPr lang="zh-CN" altLang="en-US" sz="5400" dirty="0" smtClean="0">
                <a:latin typeface="+mj-lt"/>
                <a:ea typeface="DFPKaiShu-GB5" pitchFamily="66" charset="-128"/>
                <a:cs typeface="DFPKaiShu-GB5" pitchFamily="66" charset="-128"/>
              </a:rPr>
              <a:t>门课。</a:t>
            </a:r>
            <a:endParaRPr lang="en-US" altLang="zh-CN" sz="5400" dirty="0" smtClean="0">
              <a:latin typeface="+mj-lt"/>
              <a:ea typeface="DFPKaiShu-GB5" pitchFamily="66" charset="-128"/>
              <a:cs typeface="DFPKaiShu-GB5" pitchFamily="66" charset="-128"/>
            </a:endParaRP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315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/>
              <a:t>Which 7 courses?</a:t>
            </a:r>
          </a:p>
          <a:p>
            <a:pPr>
              <a:lnSpc>
                <a:spcPct val="150000"/>
              </a:lnSpc>
            </a:pPr>
            <a:r>
              <a:rPr lang="en-US" altLang="zh-CN" sz="4000" dirty="0" smtClean="0">
                <a:ea typeface="DFPKaiShu-GB5" pitchFamily="66" charset="-128"/>
                <a:cs typeface="DFPKaiShu-GB5" pitchFamily="66" charset="-128"/>
              </a:rPr>
              <a:t>Q2: </a:t>
            </a:r>
            <a:r>
              <a:rPr lang="zh-CN" altLang="en-US" sz="4000" dirty="0" smtClean="0">
                <a:ea typeface="DFPKaiShu-GB5" pitchFamily="66" charset="-128"/>
                <a:cs typeface="DFPKaiShu-GB5" pitchFamily="66" charset="-128"/>
              </a:rPr>
              <a:t>哪</a:t>
            </a:r>
            <a:r>
              <a:rPr lang="en-US" altLang="zh-CN" sz="4000" dirty="0" smtClean="0">
                <a:ea typeface="DFPKaiShu-GB5" pitchFamily="66" charset="-128"/>
                <a:cs typeface="DFPKaiShu-GB5" pitchFamily="66" charset="-128"/>
              </a:rPr>
              <a:t>(</a:t>
            </a:r>
            <a:r>
              <a:rPr lang="en-US" altLang="zh-CN" sz="4000" dirty="0" err="1" smtClean="0">
                <a:ea typeface="DFPKaiShu-GB5" pitchFamily="66" charset="-128"/>
                <a:cs typeface="DFPKaiShu-GB5" pitchFamily="66" charset="-128"/>
              </a:rPr>
              <a:t>n</a:t>
            </a:r>
            <a:r>
              <a:rPr lang="en-US" sz="4000" dirty="0" err="1" smtClean="0"/>
              <a:t>ǎ</a:t>
            </a:r>
            <a:r>
              <a:rPr lang="en-US" sz="4000" dirty="0" smtClean="0"/>
              <a:t>)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七</a:t>
            </a:r>
            <a:r>
              <a:rPr lang="zh-CN" altLang="en-US" sz="4000" dirty="0" smtClean="0">
                <a:ea typeface="DFPKaiShu-GB5" pitchFamily="66" charset="-128"/>
                <a:cs typeface="DFPKaiShu-GB5" pitchFamily="66" charset="-128"/>
              </a:rPr>
              <a:t>门课？</a:t>
            </a:r>
            <a:endParaRPr lang="en-US" altLang="zh-CN" sz="4000" dirty="0" smtClean="0">
              <a:ea typeface="DFPKaiShu-GB5" pitchFamily="66" charset="-128"/>
              <a:cs typeface="DFPKaiShu-GB5" pitchFamily="66" charset="-128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ea typeface="DFPKaiShu-GB5" pitchFamily="66" charset="-128"/>
                <a:cs typeface="DFPKaiShu-GB5" pitchFamily="66" charset="-128"/>
              </a:rPr>
              <a:t>A2: </a:t>
            </a:r>
            <a:r>
              <a:rPr lang="zh-CN" altLang="en-US" sz="4000" dirty="0" smtClean="0">
                <a:ea typeface="DFPKaiShu-GB5" pitchFamily="66" charset="-128"/>
                <a:cs typeface="DFPKaiShu-GB5" pitchFamily="66" charset="-128"/>
              </a:rPr>
              <a:t>中文</a:t>
            </a:r>
            <a:r>
              <a:rPr lang="zh-TW" altLang="en-US" sz="4000" dirty="0" smtClean="0">
                <a:ea typeface="DFPKaiShu-GB5" pitchFamily="66" charset="-128"/>
                <a:cs typeface="DFPKaiShu-GB5" pitchFamily="66" charset="-128"/>
              </a:rPr>
              <a:t>、</a:t>
            </a:r>
            <a:r>
              <a:rPr lang="zh-CN" altLang="en-US" sz="4000" dirty="0" smtClean="0">
                <a:ea typeface="DFPKaiShu-GB5" pitchFamily="66" charset="-128"/>
                <a:cs typeface="DFPKaiShu-GB5" pitchFamily="66" charset="-128"/>
              </a:rPr>
              <a:t>英文</a:t>
            </a:r>
            <a:r>
              <a:rPr lang="zh-TW" altLang="en-US" sz="4000" dirty="0" smtClean="0">
                <a:ea typeface="DFPKaiShu-GB5" pitchFamily="66" charset="-128"/>
                <a:cs typeface="DFPKaiShu-GB5" pitchFamily="66" charset="-128"/>
              </a:rPr>
              <a:t>、</a:t>
            </a:r>
            <a:r>
              <a:rPr lang="zh-CN" altLang="en-US" sz="4000" dirty="0" smtClean="0">
                <a:ea typeface="DFPKaiShu-GB5" pitchFamily="66" charset="-128"/>
                <a:cs typeface="DFPKaiShu-GB5" pitchFamily="66" charset="-128"/>
              </a:rPr>
              <a:t>数学</a:t>
            </a:r>
            <a:r>
              <a:rPr lang="zh-TW" altLang="en-US" sz="4000" dirty="0" smtClean="0">
                <a:ea typeface="DFPKaiShu-GB5" pitchFamily="66" charset="-128"/>
                <a:cs typeface="DFPKaiShu-GB5" pitchFamily="66" charset="-128"/>
              </a:rPr>
              <a:t>、</a:t>
            </a:r>
            <a:r>
              <a:rPr lang="en-US" altLang="zh-TW" sz="4000" dirty="0" smtClean="0">
                <a:ea typeface="DFPKaiShu-GB5" pitchFamily="66" charset="-128"/>
                <a:cs typeface="DFPKaiShu-GB5" pitchFamily="66" charset="-128"/>
              </a:rPr>
              <a:t>____</a:t>
            </a:r>
            <a:r>
              <a:rPr lang="zh-TW" altLang="en-US" sz="4000" dirty="0" smtClean="0">
                <a:ea typeface="DFPKaiShu-GB5" pitchFamily="66" charset="-128"/>
                <a:cs typeface="DFPKaiShu-GB5" pitchFamily="66" charset="-128"/>
              </a:rPr>
              <a:t> 、</a:t>
            </a:r>
            <a:r>
              <a:rPr lang="en-US" altLang="zh-TW" sz="4000" dirty="0" smtClean="0">
                <a:ea typeface="DFPKaiShu-GB5" pitchFamily="66" charset="-128"/>
                <a:cs typeface="DFPKaiShu-GB5" pitchFamily="66" charset="-128"/>
              </a:rPr>
              <a:t>  _____</a:t>
            </a:r>
            <a:r>
              <a:rPr lang="zh-TW" altLang="en-US" sz="4000" dirty="0" smtClean="0">
                <a:ea typeface="DFPKaiShu-GB5" pitchFamily="66" charset="-128"/>
                <a:cs typeface="DFPKaiShu-GB5" pitchFamily="66" charset="-128"/>
              </a:rPr>
              <a:t> 、</a:t>
            </a:r>
            <a:r>
              <a:rPr lang="en-US" altLang="zh-TW" sz="4000" dirty="0" smtClean="0">
                <a:ea typeface="DFPKaiShu-GB5" pitchFamily="66" charset="-128"/>
                <a:cs typeface="DFPKaiShu-GB5" pitchFamily="66" charset="-128"/>
              </a:rPr>
              <a:t>  _____</a:t>
            </a:r>
            <a:r>
              <a:rPr lang="zh-CN" altLang="en-US" sz="4000" dirty="0" smtClean="0">
                <a:ea typeface="DFPKaiShu-GB5" pitchFamily="66" charset="-128"/>
                <a:cs typeface="DFPKaiShu-GB5" pitchFamily="66" charset="-128"/>
              </a:rPr>
              <a:t>　和</a:t>
            </a:r>
            <a:r>
              <a:rPr lang="en-US" altLang="zh-CN" sz="4000" dirty="0" smtClean="0">
                <a:ea typeface="DFPKaiShu-GB5" pitchFamily="66" charset="-128"/>
                <a:cs typeface="DFPKaiShu-GB5" pitchFamily="66" charset="-128"/>
              </a:rPr>
              <a:t>_____</a:t>
            </a:r>
            <a:r>
              <a:rPr lang="zh-CN" altLang="en-US" sz="4000" dirty="0" smtClean="0">
                <a:ea typeface="DFPKaiShu-GB5" pitchFamily="66" charset="-128"/>
                <a:cs typeface="DFPKaiShu-GB5" pitchFamily="66" charset="-128"/>
              </a:rPr>
              <a:t>。</a:t>
            </a:r>
            <a:endParaRPr lang="en-US" sz="4000" dirty="0">
              <a:ea typeface="DFPKaiShu-GB5" pitchFamily="66" charset="-128"/>
              <a:cs typeface="DFPKaiShu-GB5" pitchFamily="66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ea typeface="DFPKaiShu-GB5" pitchFamily="66" charset="-128"/>
                <a:cs typeface="DFPKaiShu-GB5" pitchFamily="66" charset="-128"/>
              </a:rPr>
              <a:t>、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838200" y="2209800"/>
            <a:ext cx="73914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What is the difference between 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门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and </a:t>
            </a:r>
            <a:r>
              <a:rPr kumimoji="0" lang="zh-CN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节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?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门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meaning _______________		pinyin _______________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Shu-GB5" pitchFamily="65" charset="-128"/>
                <a:ea typeface="DFKaiShu-GB5" pitchFamily="65" charset="-128"/>
                <a:cs typeface="DFKaiShu-GB5" pitchFamily="65" charset="-128"/>
              </a:rPr>
              <a:t>节</a:t>
            </a:r>
            <a:r>
              <a: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DFKaiShu-GB5" pitchFamily="65" charset="-128"/>
                <a:cs typeface="DFKaiShu-GB5" pitchFamily="65" charset="-128"/>
              </a:rPr>
              <a:t>meaning _______________		pinyin _______________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066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量词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DFKai-SB" pitchFamily="65" charset="-120"/>
                <a:ea typeface="DFKai-SB" pitchFamily="65" charset="-120"/>
              </a:rPr>
              <a:t>liàng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800" dirty="0" err="1" smtClean="0">
                <a:latin typeface="DFKai-SB" pitchFamily="65" charset="-120"/>
                <a:ea typeface="DFKai-SB" pitchFamily="65" charset="-120"/>
              </a:rPr>
              <a:t>cí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; 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measure word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600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Numeral + Measure word + Noun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819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MW for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courses/ school subjects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886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MW for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Periods of classes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200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mén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4191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jié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304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U2B.2 classes notes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538</Words>
  <Application>Microsoft Macintosh PowerPoint</Application>
  <PresentationFormat>On-screen Show (4:3)</PresentationFormat>
  <Paragraphs>189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科目 和 喜欢不喜欢 </vt:lpstr>
      <vt:lpstr>科目 和 喜欢不喜欢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Grace Wang</dc:creator>
  <cp:lastModifiedBy>Hayley Herford</cp:lastModifiedBy>
  <cp:revision>82</cp:revision>
  <dcterms:created xsi:type="dcterms:W3CDTF">2011-10-25T21:16:36Z</dcterms:created>
  <dcterms:modified xsi:type="dcterms:W3CDTF">2013-02-07T15:41:00Z</dcterms:modified>
</cp:coreProperties>
</file>