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9" r:id="rId2"/>
    <p:sldId id="276" r:id="rId3"/>
    <p:sldId id="351" r:id="rId4"/>
    <p:sldId id="263" r:id="rId5"/>
    <p:sldId id="264" r:id="rId6"/>
    <p:sldId id="342" r:id="rId7"/>
    <p:sldId id="265" r:id="rId8"/>
    <p:sldId id="266" r:id="rId9"/>
    <p:sldId id="277" r:id="rId10"/>
    <p:sldId id="279" r:id="rId11"/>
    <p:sldId id="278" r:id="rId12"/>
    <p:sldId id="353" r:id="rId13"/>
    <p:sldId id="354" r:id="rId14"/>
    <p:sldId id="343" r:id="rId15"/>
    <p:sldId id="344" r:id="rId16"/>
    <p:sldId id="345" r:id="rId17"/>
    <p:sldId id="346" r:id="rId18"/>
    <p:sldId id="347" r:id="rId19"/>
    <p:sldId id="355" r:id="rId20"/>
    <p:sldId id="280" r:id="rId21"/>
    <p:sldId id="301" r:id="rId22"/>
    <p:sldId id="282" r:id="rId23"/>
    <p:sldId id="357" r:id="rId24"/>
    <p:sldId id="358" r:id="rId25"/>
    <p:sldId id="360" r:id="rId26"/>
    <p:sldId id="359" r:id="rId27"/>
    <p:sldId id="361" r:id="rId28"/>
    <p:sldId id="3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45" d="100"/>
          <a:sy n="45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34805-C1CB-4C72-B2EF-A61EB2BA4C9E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6B3A4-4DCF-4E73-A874-4C03C3B5A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5A76E-108D-4167-A155-B435382D9B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59845-3458-4612-B269-F7881BDC1B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85A76E-108D-4167-A155-B435382D9B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59845-3458-4612-B269-F7881BDC1B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98DD-ECAA-4ACB-95D3-800761A6DE72}" type="datetimeFigureOut">
              <a:rPr lang="en-US" smtClean="0"/>
              <a:pPr/>
              <a:t>11/19/12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93E4-426A-4477-85C0-97A8970C3D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psychologytoday.com/files/u15/Happiness_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www.google.com/imgres?imgurl=http://www.creativereview.co.uk/images/uploads/2008/04/aeron_chair.jpg&amp;imgrefurl=http://www.creativereview.co.uk/cr-blog/2008/april/the-aeron-chair-office-design-icon&amp;usg=__plPHkeQlT9GDrLgmVd2BVrI_loA=&amp;h=404&amp;w=313&amp;sz=103&amp;hl=en&amp;start=4&amp;sig2=qOVOXjRAsiyB8d2dqFZe4A&amp;zoom=1&amp;itbs=1&amp;tbnid=J6X_F619AxV32M:&amp;tbnh=124&amp;tbnw=96&amp;prev=/images?q=chair&amp;hl=en&amp;gbv=2&amp;sout=1&amp;biw=1259&amp;bih=548&amp;tbs=isch:1&amp;ei=7DqITLO9BIiBnwf7m621Dg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现在做 </a:t>
            </a:r>
            <a:r>
              <a:rPr lang="en-US" dirty="0" smtClean="0"/>
              <a:t>DO NOW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828800" y="228600"/>
            <a:ext cx="6647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二零一二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年十一月十三日</a:t>
            </a:r>
            <a:r>
              <a:rPr lang="zh-CN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星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期二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053" name="Picture 2" descr="C:\Users\Owner\AppData\Local\Microsoft\Windows\Temporary Internet Files\Content.IE5\33GEWX82\MC9002157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19050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6002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altLang="zh-CN" sz="3200" dirty="0" smtClean="0"/>
              <a:t>	Take out your composition book! </a:t>
            </a:r>
          </a:p>
          <a:p>
            <a:pPr marL="742950" indent="-742950" algn="ctr"/>
            <a:r>
              <a:rPr lang="en-US" altLang="zh-CN" sz="3200" dirty="0" smtClean="0"/>
              <a:t>Refer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to </a:t>
            </a:r>
            <a:r>
              <a:rPr lang="en-US" altLang="zh-CN" sz="3200" b="1" u="sng" dirty="0" smtClean="0"/>
              <a:t>the Strategies of Learning Chinese</a:t>
            </a:r>
            <a:r>
              <a:rPr lang="en-US" altLang="zh-CN" sz="3200" dirty="0" smtClean="0"/>
              <a:t>, </a:t>
            </a:r>
          </a:p>
          <a:p>
            <a:pPr marL="742950" indent="-742950" algn="ctr"/>
            <a:r>
              <a:rPr lang="en-US" altLang="zh-CN" sz="3200" dirty="0" smtClean="0"/>
              <a:t>(The YELLOW SHEET inside your binder)</a:t>
            </a:r>
          </a:p>
          <a:p>
            <a:pPr marL="742950" indent="-742950" algn="ctr"/>
            <a:r>
              <a:rPr lang="en-US" altLang="zh-CN" sz="3200" dirty="0" smtClean="0"/>
              <a:t>and write a paragraph in English about: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7030A0"/>
                </a:solidFill>
                <a:latin typeface="+mj-lt"/>
              </a:rPr>
              <a:t>What parts have you done well recently? </a:t>
            </a:r>
          </a:p>
          <a:p>
            <a:pPr marL="742950" indent="-742950">
              <a:buAutoNum type="arabicPeriod"/>
            </a:pPr>
            <a:r>
              <a:rPr lang="en-US" altLang="zh-TW" sz="3200" b="1" dirty="0" smtClean="0">
                <a:solidFill>
                  <a:srgbClr val="7030A0"/>
                </a:solidFill>
                <a:latin typeface="+mj-lt"/>
              </a:rPr>
              <a:t>What parts you didn’t do well?</a:t>
            </a:r>
          </a:p>
          <a:p>
            <a:pPr marL="742950" indent="-742950">
              <a:buAutoNum type="arabicPeriod"/>
            </a:pPr>
            <a:r>
              <a:rPr lang="en-US" altLang="zh-TW" sz="3200" b="1" dirty="0" smtClean="0">
                <a:solidFill>
                  <a:srgbClr val="7030A0"/>
                </a:solidFill>
                <a:latin typeface="+mj-lt"/>
              </a:rPr>
              <a:t>What and how will you do to improve and/or maintain your Chinese proficiency?</a:t>
            </a:r>
          </a:p>
          <a:p>
            <a:pPr marL="742950" indent="-742950"/>
            <a:r>
              <a:rPr lang="en-US" altLang="zh-TW" sz="3200" dirty="0" smtClean="0">
                <a:latin typeface="+mj-lt"/>
              </a:rPr>
              <a:t>			</a:t>
            </a:r>
          </a:p>
          <a:p>
            <a:pPr marL="742950" indent="-742950">
              <a:buAutoNum type="arabicPeriod" startAt="2"/>
            </a:pP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铅笔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ān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pencil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7890" name="Picture 2" descr="http://www.faqs.org/photo-dict/photofiles/list/459/836pe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2123237" cy="3086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笔 </a:t>
            </a:r>
            <a:endParaRPr lang="en-US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990600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bǐ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066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Writing utensil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原子笔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yu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án zǐ bǐ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pen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938" name="Picture 2" descr="http://www.scienceprog.com/wp-content/uploads/2008/07/small_solder_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86000"/>
            <a:ext cx="2667000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白板笔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819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bǎn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581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ea typeface="DFKai-SB" pitchFamily="65" charset="-120"/>
              </a:rPr>
              <a:t>White board marker; </a:t>
            </a:r>
          </a:p>
          <a:p>
            <a:r>
              <a:rPr lang="en-US" sz="2800" dirty="0" smtClean="0">
                <a:latin typeface="+mj-lt"/>
                <a:ea typeface="DFKai-SB" pitchFamily="65" charset="-120"/>
              </a:rPr>
              <a:t>dry erase marker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2" name="Picture 2" descr="http://www.expomarkers.com/Style%20Library/Expo/media/img/markers/hero/markers_low_odo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74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色笔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819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429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ea typeface="DFKai-SB" pitchFamily="65" charset="-120"/>
              </a:rPr>
              <a:t>  marker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://noodleplay.com/wp-content/uploads/2009/09/scented-mar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文件夹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wén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jiàn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jiá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binder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3WB2OR4N\MP9003828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352044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笔记本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bǐ   jì   běn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notebook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276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81200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橡皮擦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xiàng pí cā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eraser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8610" name="Picture 2" descr="http://ronnietucker.co.uk/wp-content/uploads/2009/12/era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33600"/>
            <a:ext cx="3410565" cy="211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纸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zh</a:t>
            </a:r>
            <a:r>
              <a:rPr lang="en-US" altLang="zh-CN" sz="2800" dirty="0" err="1" smtClean="0">
                <a:latin typeface="Times New Roman"/>
                <a:ea typeface="DFKai-SB" pitchFamily="65" charset="-120"/>
                <a:cs typeface="Times New Roman"/>
              </a:rPr>
              <a:t>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paper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4" name="Document"/>
          <p:cNvSpPr>
            <a:spLocks noEditPoints="1" noChangeArrowheads="1"/>
          </p:cNvSpPr>
          <p:nvPr/>
        </p:nvSpPr>
        <p:spPr bwMode="auto">
          <a:xfrm>
            <a:off x="2362200" y="1905000"/>
            <a:ext cx="1905000" cy="2266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书包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shū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bāo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Book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bag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VA2K4FZ6\MC9004394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66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167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垃圾桶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438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l</a:t>
            </a:r>
            <a:r>
              <a:rPr lang="en-US" altLang="zh-CN" sz="3200" dirty="0" err="1" smtClean="0">
                <a:latin typeface="Calibri"/>
                <a:ea typeface="DFKai-SB" pitchFamily="65" charset="-120"/>
                <a:cs typeface="Times New Roman" pitchFamily="18" charset="0"/>
              </a:rPr>
              <a:t>ā</a:t>
            </a:r>
            <a:r>
              <a:rPr lang="en-US" altLang="zh-CN" sz="3200" dirty="0" smtClean="0">
                <a:latin typeface="Calibri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jī</a:t>
            </a:r>
            <a:r>
              <a:rPr lang="en-US" altLang="zh-CN" sz="32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 </a:t>
            </a:r>
            <a:r>
              <a:rPr lang="en-US" altLang="zh-CN" sz="32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tŏng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124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Trash can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0418" name="Picture 2" descr="http://dir.coolclips.com/Nature/Environment/Garbage_Waste_Trash/garbage_trash_can_CoolClips_envi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76400"/>
            <a:ext cx="3571875" cy="3371851"/>
          </a:xfrm>
          <a:prstGeom prst="rect">
            <a:avLst/>
          </a:prstGeom>
          <a:noFill/>
        </p:spPr>
      </p:pic>
      <p:pic>
        <p:nvPicPr>
          <p:cNvPr id="60419" name="Picture 3" descr="C:\Users\Owner\AppData\Local\Microsoft\Windows\Temporary Internet Files\Content.IE5\2F18IHDY\MC9004377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86200"/>
            <a:ext cx="1812925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AppData\Local\Microsoft\Windows\Temporary Internet Files\Content.IE5\3WB2OR4N\MC900198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321113" cy="25198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中文二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第二单元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èr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dān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yuán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; Unit 2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)</a:t>
            </a:r>
          </a:p>
          <a:p>
            <a:r>
              <a:rPr lang="zh-CN" altLang="en-US" sz="4400" dirty="0" smtClean="0">
                <a:latin typeface="+mj-lt"/>
                <a:ea typeface="DFKai-SB" pitchFamily="65" charset="-120"/>
              </a:rPr>
              <a:t>我的日常生活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rì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cháng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shēng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huó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; daily life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)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5146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A</a:t>
            </a:r>
          </a:p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教室用品，文具和位置</a:t>
            </a:r>
            <a:endParaRPr lang="en-US" altLang="zh-CN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+mj-lt"/>
                <a:ea typeface="DFKai-SB" pitchFamily="65" charset="-120"/>
              </a:rPr>
              <a:t>（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classroom items, school supplies and positions</a:t>
            </a:r>
            <a:r>
              <a:rPr lang="zh-CN" altLang="en-US" sz="2800" dirty="0" smtClean="0">
                <a:latin typeface="+mj-lt"/>
                <a:ea typeface="DFKai-SB" pitchFamily="65" charset="-120"/>
              </a:rPr>
              <a:t>）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Q: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在哪儿？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A: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在这儿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在那儿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95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 </a:t>
            </a:r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Q: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门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在哪儿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？</a:t>
            </a:r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 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971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A: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门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在那儿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 </a:t>
            </a:r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Q: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窗户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在哪儿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？</a:t>
            </a:r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 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A: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窗户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在这儿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Q: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在哪儿？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A: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在这儿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在那儿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514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Q: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笔记本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在哪儿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？</a:t>
            </a:r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 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590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A: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笔记本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在这儿</a:t>
            </a:r>
            <a:r>
              <a:rPr lang="zh-TW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352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FKai-SB" pitchFamily="65" charset="-120"/>
                <a:ea typeface="DFKai-SB" pitchFamily="65" charset="-120"/>
              </a:rPr>
              <a:t>A: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没有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笔记本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8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Q: Object+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在哪儿？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A: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在这儿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在那儿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33400"/>
            <a:ext cx="739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It’s your turn!</a:t>
            </a:r>
            <a:r>
              <a:rPr lang="en-US" sz="4000" b="1" dirty="0" smtClean="0"/>
              <a:t> </a:t>
            </a:r>
          </a:p>
          <a:p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请跟你的</a:t>
            </a:r>
            <a:r>
              <a:rPr lang="en-US" sz="2800" dirty="0" smtClean="0"/>
              <a:t>partner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practice</a:t>
            </a:r>
            <a:r>
              <a:rPr lang="en-US" sz="2800" dirty="0" smtClean="0"/>
              <a:t>. Take turns to ask and answer questions using this structure by replacing all of the </a:t>
            </a:r>
            <a:r>
              <a:rPr lang="en-US" sz="2800" dirty="0" err="1" smtClean="0"/>
              <a:t>vocab</a:t>
            </a:r>
            <a:r>
              <a:rPr lang="en-US" sz="2800" dirty="0" smtClean="0"/>
              <a:t> we’ve learned today.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924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dirty="0"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再见</a:t>
            </a:r>
            <a:r>
              <a:rPr lang="en-US" sz="6600" dirty="0">
                <a:latin typeface="+mj-lt"/>
                <a:ea typeface="DFKaiShu-GB5" pitchFamily="65" charset="-128"/>
                <a:cs typeface="DFKaiShu-GB5" pitchFamily="65" charset="-128"/>
              </a:rPr>
              <a:t>(zài jiàn)</a:t>
            </a:r>
          </a:p>
        </p:txBody>
      </p:sp>
      <p:pic>
        <p:nvPicPr>
          <p:cNvPr id="2050" name="Picture 2" descr="C:\Users\Owner\AppData\Local\Microsoft\Windows\Temporary Internet Files\Content.IE5\L81X41B0\MC9004347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 b="43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187624" y="620688"/>
            <a:ext cx="8497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400" b="1" dirty="0">
                <a:latin typeface="Calibri" pitchFamily="34" charset="0"/>
              </a:rPr>
              <a:t>作业 </a:t>
            </a:r>
            <a:r>
              <a:rPr lang="en-US" altLang="zh-CN" sz="4400" b="1" dirty="0">
                <a:latin typeface="Calibri" pitchFamily="34" charset="0"/>
              </a:rPr>
              <a:t>Homework  </a:t>
            </a:r>
            <a:endParaRPr lang="en-US" altLang="zh-CN" sz="2800" b="1" dirty="0">
              <a:latin typeface="Calibri" pitchFamily="34" charset="0"/>
            </a:endParaRPr>
          </a:p>
          <a:p>
            <a:endParaRPr lang="en-US" altLang="zh-CN" sz="3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71600"/>
            <a:ext cx="7956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lt"/>
                <a:ea typeface="DFKai-SB" pitchFamily="65" charset="-120"/>
              </a:rPr>
              <a:t>1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.Listening Quiz Monday over new vocab.  Be able to write the pinyin and meaning when 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Laoshi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 says the </a:t>
            </a:r>
            <a:r>
              <a:rPr lang="zh-CN" altLang="en-US" sz="3600" dirty="0" smtClean="0">
                <a:latin typeface="+mj-lt"/>
                <a:ea typeface="DFKai-SB" pitchFamily="65" charset="-120"/>
              </a:rPr>
              <a:t>中文</a:t>
            </a:r>
            <a:endParaRPr lang="en-US" sz="3600" dirty="0" smtClean="0">
              <a:latin typeface="+mj-lt"/>
              <a:ea typeface="DFKai-SB" pitchFamily="65" charset="-12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DFKai-SB" pitchFamily="65" charset="-120"/>
                <a:ea typeface="DFKai-SB" pitchFamily="65" charset="-120"/>
              </a:rPr>
              <a:t>现在做 </a:t>
            </a:r>
            <a:r>
              <a:rPr lang="en-US" dirty="0" smtClean="0"/>
              <a:t>DO NOW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905000" y="0"/>
            <a:ext cx="6647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二零一二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年十一月十四日</a:t>
            </a:r>
            <a:r>
              <a:rPr lang="zh-CN" altLang="en-US" sz="36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星</a:t>
            </a:r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期三</a:t>
            </a:r>
            <a:endParaRPr lang="en-US" sz="36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053" name="Picture 2" descr="C:\Users\Owner\AppData\Local\Microsoft\Windows\Temporary Internet Files\Content.IE5\33GEWX82\MC9002157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19050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4572000" cy="500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文件夹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白板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桌子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窗户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椅子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门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笔记本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ts val="18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教室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书包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铅笔</a:t>
            </a:r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1524000"/>
            <a:ext cx="3048000" cy="43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mén</a:t>
            </a:r>
            <a:endParaRPr lang="en-US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bái b</a:t>
            </a:r>
            <a:r>
              <a:rPr lang="en-US" sz="2400" b="1" dirty="0" smtClean="0">
                <a:solidFill>
                  <a:srgbClr val="CC0000"/>
                </a:solidFill>
                <a:latin typeface="Times New Roman"/>
                <a:cs typeface="Times New Roman"/>
              </a:rPr>
              <a:t>ǎ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jiào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shì</a:t>
            </a: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bǐ jì běn</a:t>
            </a: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/>
                <a:cs typeface="Times New Roman"/>
              </a:rPr>
              <a:t>ǐ</a:t>
            </a:r>
            <a:r>
              <a:rPr lang="en-US" sz="2400" b="1" dirty="0" smtClean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zi</a:t>
            </a:r>
            <a:endParaRPr lang="en-US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wén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jiàn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jiá</a:t>
            </a:r>
            <a:endParaRPr lang="en-US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shū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bāo</a:t>
            </a:r>
            <a:endParaRPr lang="en-US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chuāng hù</a:t>
            </a: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qiān bǐ</a:t>
            </a:r>
          </a:p>
          <a:p>
            <a:pPr marL="514350" indent="-514350">
              <a:lnSpc>
                <a:spcPts val="2000"/>
              </a:lnSpc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zhuō zi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91200" y="1524000"/>
            <a:ext cx="3352800" cy="6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7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binder</a:t>
            </a:r>
          </a:p>
          <a:p>
            <a:pPr marL="514350" indent="-514350">
              <a:lnSpc>
                <a:spcPct val="70000"/>
              </a:lnSpc>
              <a:spcBef>
                <a:spcPct val="50000"/>
              </a:spcBef>
              <a:buFont typeface="+mj-lt"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door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  pencil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  desk; table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  classroom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  notebook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  white board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AutoNum type="alphaUcPeriod" startAt="8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window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AutoNum type="alphaUcPeriod" startAt="8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book</a:t>
            </a:r>
            <a:r>
              <a:rPr lang="zh-CN" altLang="en-US" sz="2400" b="1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400" b="1" dirty="0" smtClean="0">
                <a:latin typeface="+mj-lt"/>
                <a:ea typeface="DFKai-SB" pitchFamily="65" charset="-120"/>
              </a:rPr>
              <a:t>bag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AutoNum type="alphaUcPeriod" startAt="8"/>
            </a:pPr>
            <a:r>
              <a:rPr lang="en-US" altLang="zh-CN" sz="2400" b="1" dirty="0" smtClean="0">
                <a:latin typeface="+mj-lt"/>
                <a:ea typeface="DFKai-SB" pitchFamily="65" charset="-120"/>
              </a:rPr>
              <a:t>  chair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AutoNum type="alphaUcPeriod" startAt="8"/>
            </a:pPr>
            <a:endParaRPr lang="en-US" altLang="zh-CN" b="1" dirty="0" smtClean="0">
              <a:latin typeface="+mj-lt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endParaRPr lang="en-US" altLang="zh-CN" sz="2400" b="1" dirty="0" smtClean="0">
              <a:latin typeface="+mj-lt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</a:pPr>
            <a:endParaRPr lang="en-US" altLang="zh-CN" sz="3500" b="1" dirty="0" smtClean="0">
              <a:latin typeface="DFKai-SB" pitchFamily="65" charset="-120"/>
              <a:ea typeface="DFKai-SB" pitchFamily="65" charset="-12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lphaUcPeriod"/>
            </a:pPr>
            <a:endParaRPr lang="en-US" sz="35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Q: Object+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在哪儿？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429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A: Object + 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在这儿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在那儿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  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838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DFKai-SB" pitchFamily="65" charset="-120"/>
                <a:ea typeface="DFKai-SB" pitchFamily="65" charset="-120"/>
              </a:rPr>
              <a:t>请跟你的</a:t>
            </a:r>
            <a:r>
              <a:rPr lang="en-US" sz="2800" dirty="0" smtClean="0"/>
              <a:t>partner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practice</a:t>
            </a:r>
            <a:r>
              <a:rPr lang="en-US" sz="2800" dirty="0" smtClean="0"/>
              <a:t>. Take turns to ask and answer questions using this structure by replacing all of the </a:t>
            </a:r>
            <a:r>
              <a:rPr lang="en-US" sz="2800" dirty="0" err="1" smtClean="0"/>
              <a:t>vocab</a:t>
            </a:r>
            <a:r>
              <a:rPr lang="en-US" sz="2800" dirty="0" smtClean="0"/>
              <a:t> we’ve learned today.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057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听</a:t>
            </a:r>
            <a:r>
              <a:rPr lang="en-US" altLang="zh-CN" sz="4400" dirty="0" smtClean="0"/>
              <a:t>/</a:t>
            </a:r>
            <a:r>
              <a:rPr lang="zh-CN" altLang="en-US" sz="4400" dirty="0" smtClean="0"/>
              <a:t>说 小考</a:t>
            </a:r>
            <a:endParaRPr lang="en-US" sz="4400" dirty="0" smtClean="0"/>
          </a:p>
          <a:p>
            <a:pPr algn="ctr"/>
            <a:r>
              <a:rPr lang="en-US" altLang="zh-CN" sz="3600" dirty="0" smtClean="0"/>
              <a:t>Listening</a:t>
            </a:r>
            <a:r>
              <a:rPr lang="en-US" altLang="zh-TW" sz="3600" dirty="0" smtClean="0"/>
              <a:t>/speaking quiz</a:t>
            </a:r>
            <a:endParaRPr lang="en-US" sz="3600" dirty="0"/>
          </a:p>
        </p:txBody>
      </p:sp>
      <p:pic>
        <p:nvPicPr>
          <p:cNvPr id="89090" name="Picture 2" descr="C:\Users\Owner\AppData\Local\Microsoft\Windows\Temporary Internet Files\Content.IE5\3WB2OR4N\MC9001871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1842516" cy="1510589"/>
          </a:xfrm>
          <a:prstGeom prst="rect">
            <a:avLst/>
          </a:prstGeom>
          <a:noFill/>
        </p:spPr>
      </p:pic>
      <p:pic>
        <p:nvPicPr>
          <p:cNvPr id="89092" name="Picture 4" descr="C:\Users\Owner\AppData\Local\Microsoft\Windows\Temporary Internet Files\Content.IE5\3WB2OR4N\MC9003385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762000"/>
            <a:ext cx="1524000" cy="179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Small Group</a:t>
            </a:r>
          </a:p>
          <a:p>
            <a:pPr algn="ctr"/>
            <a:r>
              <a:rPr lang="en-US" sz="4000" dirty="0" smtClean="0"/>
              <a:t>U2A.1 exercise</a:t>
            </a:r>
            <a:endParaRPr lang="en-US" sz="4000" dirty="0"/>
          </a:p>
        </p:txBody>
      </p:sp>
      <p:pic>
        <p:nvPicPr>
          <p:cNvPr id="61442" name="Picture 2" descr="C:\Users\Owner\AppData\Local\Microsoft\Windows\Temporary Internet Files\Content.IE5\IY0HLVV0\MC9003418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90800"/>
            <a:ext cx="3276600" cy="253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924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dirty="0"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再见</a:t>
            </a:r>
            <a:r>
              <a:rPr lang="en-US" sz="6600" dirty="0">
                <a:latin typeface="+mj-lt"/>
                <a:ea typeface="DFKaiShu-GB5" pitchFamily="65" charset="-128"/>
                <a:cs typeface="DFKaiShu-GB5" pitchFamily="65" charset="-128"/>
              </a:rPr>
              <a:t>(zài jiàn)</a:t>
            </a:r>
          </a:p>
        </p:txBody>
      </p:sp>
      <p:pic>
        <p:nvPicPr>
          <p:cNvPr id="2050" name="Picture 2" descr="C:\Users\Owner\AppData\Local\Microsoft\Windows\Temporary Internet Files\Content.IE5\L81X41B0\MC9004347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 b="43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187624" y="620688"/>
            <a:ext cx="8497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400" b="1" dirty="0">
                <a:latin typeface="Calibri" pitchFamily="34" charset="0"/>
              </a:rPr>
              <a:t>作业 </a:t>
            </a:r>
            <a:r>
              <a:rPr lang="en-US" altLang="zh-CN" sz="4400" b="1" dirty="0">
                <a:latin typeface="Calibri" pitchFamily="34" charset="0"/>
              </a:rPr>
              <a:t>Homework  </a:t>
            </a:r>
            <a:endParaRPr lang="en-US" altLang="zh-CN" sz="2800" b="1" dirty="0">
              <a:latin typeface="Calibri" pitchFamily="34" charset="0"/>
            </a:endParaRPr>
          </a:p>
          <a:p>
            <a:endParaRPr lang="en-US" altLang="zh-CN" sz="36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71600"/>
            <a:ext cx="7956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lt"/>
                <a:ea typeface="DFKai-SB" pitchFamily="65" charset="-120"/>
              </a:rPr>
              <a:t>1.U2A.1 and U2A.2 character writing</a:t>
            </a:r>
          </a:p>
          <a:p>
            <a:r>
              <a:rPr lang="en-US" sz="3600" dirty="0" smtClean="0">
                <a:latin typeface="+mj-lt"/>
                <a:ea typeface="DFKai-SB" pitchFamily="65" charset="-120"/>
              </a:rPr>
              <a:t>	Due: 11/16</a:t>
            </a:r>
          </a:p>
          <a:p>
            <a:r>
              <a:rPr lang="en-US" sz="3600" dirty="0" smtClean="0">
                <a:latin typeface="+mj-lt"/>
                <a:ea typeface="DFKai-SB" pitchFamily="65" charset="-120"/>
              </a:rPr>
              <a:t>2. Study U2A.1 </a:t>
            </a:r>
            <a:r>
              <a:rPr lang="en-US" sz="3600" dirty="0" err="1" smtClean="0">
                <a:latin typeface="+mj-lt"/>
                <a:ea typeface="DFKai-SB" pitchFamily="65" charset="-120"/>
              </a:rPr>
              <a:t>vocab</a:t>
            </a:r>
            <a:r>
              <a:rPr lang="en-US" sz="3600" dirty="0" smtClean="0">
                <a:latin typeface="+mj-lt"/>
                <a:ea typeface="DFKai-SB" pitchFamily="65" charset="-120"/>
              </a:rPr>
              <a:t> </a:t>
            </a:r>
          </a:p>
          <a:p>
            <a:r>
              <a:rPr lang="en-US" sz="3600" dirty="0" smtClean="0">
                <a:latin typeface="+mj-lt"/>
                <a:ea typeface="DFKai-SB" pitchFamily="65" charset="-120"/>
              </a:rPr>
              <a:t>3. Finish up U2A.1 exercise</a:t>
            </a:r>
          </a:p>
          <a:p>
            <a:r>
              <a:rPr lang="en-US" sz="3600" dirty="0" smtClean="0">
                <a:latin typeface="+mj-lt"/>
                <a:ea typeface="DFKai-SB" pitchFamily="65" charset="-120"/>
              </a:rPr>
              <a:t>	Due: 11/15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762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教室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524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jiào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shì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0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ea typeface="DFKai-SB" pitchFamily="65" charset="-120"/>
              </a:rPr>
              <a:t>classroom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2F18IHDY\MP9004387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838200"/>
            <a:ext cx="33528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3581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音乐教室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819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中文教室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144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门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438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124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door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4FPLVGMJ\MM90023627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19200"/>
            <a:ext cx="325939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205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窗户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819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/>
              <a:t>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 hù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352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ea typeface="DFKai-SB" pitchFamily="65" charset="-120"/>
              </a:rPr>
              <a:t>window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C:\Users\Owner\AppData\Local\Microsoft\Windows\Temporary Internet Files\Content.IE5\4FPLVGMJ\MC9000224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3231200" cy="343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灯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dēng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ea typeface="DFKai-SB" pitchFamily="65" charset="-120"/>
              </a:rPr>
              <a:t>light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CHW2W0T6\MC900383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81200"/>
            <a:ext cx="2514600" cy="260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白板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ái  bǎn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657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White board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2" name="Picture 2" descr="http://content.etilize.com/Large/1010047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桌子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zhu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ō zi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table; desk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314" name="Picture 2" descr="http://www.desk-warehouse.co.uk/images/imagebank/uploads/AA%20Luffield%20Radial%20crescent%20Desk%201600mm%20x%201200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3181350" cy="3181351"/>
          </a:xfrm>
          <a:prstGeom prst="rect">
            <a:avLst/>
          </a:prstGeom>
          <a:noFill/>
        </p:spPr>
      </p:pic>
      <p:pic>
        <p:nvPicPr>
          <p:cNvPr id="13316" name="Picture 4" descr="http://www.treehugger.com/buygreen-knu-round-dining-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657600"/>
            <a:ext cx="2051617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椅子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(y</a:t>
            </a:r>
            <a:r>
              <a:rPr lang="en-US" sz="2800" dirty="0" smtClean="0"/>
              <a:t>ǐ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zi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chair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42" name="Picture 2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0"/>
            <a:ext cx="2362200" cy="2362201"/>
          </a:xfrm>
          <a:prstGeom prst="rect">
            <a:avLst/>
          </a:prstGeom>
          <a:noFill/>
        </p:spPr>
      </p:pic>
      <p:pic>
        <p:nvPicPr>
          <p:cNvPr id="35844" name="Picture 4" descr="http://t3.gstatic.com/images?q=tbn:J6X_F619AxV32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362200"/>
            <a:ext cx="1804219" cy="233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21203</TotalTime>
  <Words>464</Words>
  <Application>Microsoft Macintosh PowerPoint</Application>
  <PresentationFormat>On-screen Show (4:3)</PresentationFormat>
  <Paragraphs>167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现在做 DO NOW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现在做 DO NOW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Wang</dc:creator>
  <cp:lastModifiedBy>Hayley Herford</cp:lastModifiedBy>
  <cp:revision>190</cp:revision>
  <cp:lastPrinted>2012-11-19T13:10:59Z</cp:lastPrinted>
  <dcterms:created xsi:type="dcterms:W3CDTF">2010-08-29T22:20:10Z</dcterms:created>
  <dcterms:modified xsi:type="dcterms:W3CDTF">2012-11-19T14:30:33Z</dcterms:modified>
</cp:coreProperties>
</file>