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WAV" ContentType="audio/wav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1" r:id="rId2"/>
    <p:sldId id="329" r:id="rId3"/>
    <p:sldId id="330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28" r:id="rId13"/>
    <p:sldId id="340" r:id="rId14"/>
    <p:sldId id="256" r:id="rId15"/>
    <p:sldId id="307" r:id="rId16"/>
    <p:sldId id="308" r:id="rId17"/>
    <p:sldId id="309" r:id="rId18"/>
    <p:sldId id="310" r:id="rId19"/>
    <p:sldId id="313" r:id="rId20"/>
    <p:sldId id="314" r:id="rId21"/>
    <p:sldId id="315" r:id="rId22"/>
    <p:sldId id="301" r:id="rId23"/>
    <p:sldId id="302" r:id="rId24"/>
    <p:sldId id="303" r:id="rId25"/>
    <p:sldId id="316" r:id="rId26"/>
    <p:sldId id="317" r:id="rId27"/>
    <p:sldId id="305" r:id="rId28"/>
    <p:sldId id="318" r:id="rId29"/>
    <p:sldId id="319" r:id="rId30"/>
    <p:sldId id="320" r:id="rId31"/>
    <p:sldId id="321" r:id="rId32"/>
    <p:sldId id="322" r:id="rId33"/>
    <p:sldId id="264" r:id="rId34"/>
    <p:sldId id="296" r:id="rId35"/>
    <p:sldId id="341" r:id="rId36"/>
    <p:sldId id="34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FC8D36-D1EE-48F7-B4D2-C3C73FA315E3}" type="datetimeFigureOut">
              <a:rPr lang="en-US"/>
              <a:pPr>
                <a:defRPr/>
              </a:pPr>
              <a:t>5/9/13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7DD752-423B-4E59-ACCF-F964B85A7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68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179F8-30E3-4F97-B1E8-D218428D36FA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C7315D-1BB1-428C-8F4A-55F480726847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35E22-371E-4D01-B662-8B686DCBDF1A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94AA9-D6A1-4DAE-BA1D-1C4FDC58AE2F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35E22-371E-4D01-B662-8B686DCBDF1A}" type="slidenum">
              <a:rPr lang="en-US">
                <a:latin typeface="Arial" charset="0"/>
                <a:cs typeface="Arial" charset="0"/>
              </a:rPr>
              <a:pPr/>
              <a:t>33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196D82-819F-4A9D-BA01-A20D254253EF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16A622-37C3-43F6-98EE-58420AE4D030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50B9F-8D51-4E69-839B-407FB8277938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1EACFF-46E3-448F-AEFB-97D01114C21F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04581-8F18-4FEB-8A90-2754DF08020E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8A405E-1E56-41A4-B046-CF02AFF44AF5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98D10-579C-49C0-BBAA-816214261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D4D61-44B7-48C9-BD41-2AF61CA84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518E6-F40C-44FB-B79C-A462B9A1C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41CDF-C617-46A6-93E6-FE4760A3A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6058-C73F-4DEE-8707-24FA3FE569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60A34-7E15-41BA-8FC2-C3A7321AE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0ED23-99B7-4969-BE99-789413AB9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D29D8-EE3E-4CB4-88CC-CAE0CC09E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18E2-9963-4758-B593-0CDD808EA5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00E8-3657-44D9-B03F-3538538FB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4390D-24A6-4546-9493-753EA7FDE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A975F7-0357-4BE6-AE09-BBE5CA340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13.jpeg"/><Relationship Id="rId6" Type="http://schemas.openxmlformats.org/officeDocument/2006/relationships/image" Target="../media/image14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23.xml"/><Relationship Id="rId5" Type="http://schemas.openxmlformats.org/officeDocument/2006/relationships/image" Target="../media/image15.png"/><Relationship Id="rId6" Type="http://schemas.openxmlformats.org/officeDocument/2006/relationships/image" Target="../media/image16.wmf"/><Relationship Id="rId1" Type="http://schemas.microsoft.com/office/2007/relationships/media" Target="file:///C:\Users\Owner\AppData\Local\Microsoft\Windows\Temporary%20Internet%20Files\Content.IE5\5U4R62ZV\MS910220093%5b1%5d.wav" TargetMode="External"/><Relationship Id="rId2" Type="http://schemas.openxmlformats.org/officeDocument/2006/relationships/audio" Target="file:///C:\Users\Owner\AppData\Local\Microsoft\Windows\Temporary%20Internet%20Files\Content.IE5\5U4R62ZV\MS910220093%5b1%5d.wa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4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332656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二零一三年</a:t>
            </a:r>
            <a:r>
              <a:rPr lang="zh-CN" altLang="en-US" sz="3600" dirty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五</a:t>
            </a:r>
            <a:r>
              <a:rPr lang="zh-CN" altLang="en-US" sz="36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月九日星期四</a:t>
            </a:r>
            <a:endParaRPr lang="en-US" altLang="zh-CN" sz="3600" dirty="0" smtClean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1052736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98884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把作业放在作业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tray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里面。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800" dirty="0" smtClean="0"/>
              <a:t>	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(</a:t>
            </a:r>
            <a:r>
              <a:rPr lang="en-US" altLang="zh-CN" sz="2800" dirty="0" smtClean="0"/>
              <a:t>U4.1 vocab writing)</a:t>
            </a:r>
          </a:p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二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跟你的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Partner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做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Information Gap</a:t>
            </a:r>
          </a:p>
        </p:txBody>
      </p:sp>
      <p:pic>
        <p:nvPicPr>
          <p:cNvPr id="11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216787" cy="1434998"/>
          </a:xfrm>
          <a:prstGeom prst="rect">
            <a:avLst/>
          </a:prstGeom>
          <a:noFill/>
        </p:spPr>
      </p:pic>
      <p:pic>
        <p:nvPicPr>
          <p:cNvPr id="12" name="Picture 5" descr="C:\Users\Owner\AppData\Local\Microsoft\Windows\Temporary Internet Files\Content.IE5\WX72B58T\MC9001494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861048"/>
            <a:ext cx="253794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556792"/>
            <a:ext cx="5544616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Q</a:t>
            </a:r>
            <a:r>
              <a:rPr lang="zh-CN" altLang="en-US" dirty="0" smtClean="0">
                <a:ea typeface="宋体" pitchFamily="2" charset="-122"/>
              </a:rPr>
              <a:t>：你哪儿不舒服？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不舒服。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痛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tòng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酸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suān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>
                <a:ea typeface="宋体" pitchFamily="2" charset="-122"/>
              </a:rPr>
              <a:t>A:   </a:t>
            </a:r>
            <a:r>
              <a:rPr lang="zh-CN" altLang="en-US" dirty="0" smtClean="0">
                <a:ea typeface="宋体" pitchFamily="2" charset="-122"/>
              </a:rPr>
              <a:t>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痒</a:t>
            </a:r>
            <a:r>
              <a:rPr lang="en-US" altLang="zh-CN" dirty="0" smtClean="0">
                <a:ea typeface="宋体" pitchFamily="2" charset="-122"/>
              </a:rPr>
              <a:t>(y</a:t>
            </a:r>
            <a:r>
              <a:rPr lang="vi-VN" altLang="zh-CN" dirty="0" smtClean="0">
                <a:ea typeface="宋体" pitchFamily="2" charset="-122"/>
              </a:rPr>
              <a:t>ă</a:t>
            </a:r>
            <a:r>
              <a:rPr lang="en-US" altLang="zh-CN" dirty="0" err="1" smtClean="0">
                <a:ea typeface="宋体" pitchFamily="2" charset="-122"/>
              </a:rPr>
              <a:t>ng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72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Q</a:t>
            </a:r>
            <a:r>
              <a:rPr lang="zh-CN" altLang="en-US" dirty="0" smtClean="0">
                <a:ea typeface="宋体" pitchFamily="2" charset="-122"/>
              </a:rPr>
              <a:t>：你</a:t>
            </a:r>
            <a:r>
              <a:rPr lang="zh-CN" altLang="en-US" dirty="0" smtClean="0">
                <a:solidFill>
                  <a:srgbClr val="FF0000"/>
                </a:solidFill>
                <a:ea typeface="宋体" pitchFamily="2" charset="-122"/>
              </a:rPr>
              <a:t>怎么了</a:t>
            </a:r>
            <a:r>
              <a:rPr lang="zh-CN" altLang="en-US" dirty="0" smtClean="0">
                <a:ea typeface="宋体" pitchFamily="2" charset="-122"/>
              </a:rPr>
              <a:t>？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不舒服。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痛。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酸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suān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>
                <a:ea typeface="宋体" pitchFamily="2" charset="-122"/>
              </a:rPr>
              <a:t>A:   </a:t>
            </a:r>
            <a:r>
              <a:rPr lang="zh-CN" altLang="en-US" dirty="0" smtClean="0">
                <a:ea typeface="宋体" pitchFamily="2" charset="-122"/>
              </a:rPr>
              <a:t>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痒</a:t>
            </a:r>
            <a:r>
              <a:rPr lang="en-US" altLang="zh-CN" dirty="0" smtClean="0">
                <a:ea typeface="宋体" pitchFamily="2" charset="-122"/>
              </a:rPr>
              <a:t>(y</a:t>
            </a:r>
            <a:r>
              <a:rPr lang="vi-VN" altLang="zh-CN" dirty="0" smtClean="0">
                <a:ea typeface="宋体" pitchFamily="2" charset="-122"/>
              </a:rPr>
              <a:t>ă</a:t>
            </a:r>
            <a:r>
              <a:rPr lang="en-US" altLang="zh-CN" dirty="0" err="1" smtClean="0">
                <a:ea typeface="宋体" pitchFamily="2" charset="-122"/>
              </a:rPr>
              <a:t>ng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726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69269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prstClr val="black"/>
                </a:solidFill>
              </a:rPr>
              <a:t>说话练习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1788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</a:rPr>
              <a:t>在半张纸上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面写</a:t>
            </a:r>
            <a:r>
              <a:rPr lang="zh-CN" altLang="en-US" sz="3200" dirty="0" smtClean="0">
                <a:solidFill>
                  <a:prstClr val="black"/>
                </a:solidFill>
              </a:rPr>
              <a:t>：</a:t>
            </a:r>
            <a:endParaRPr lang="en-US" altLang="zh-CN" sz="3200" dirty="0" smtClean="0">
              <a:solidFill>
                <a:prstClr val="black"/>
              </a:solidFill>
            </a:endParaRPr>
          </a:p>
          <a:p>
            <a:endParaRPr lang="en-US" altLang="zh-CN" sz="3200" dirty="0" smtClean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Make a sentence about a body part 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we have learned that is either </a:t>
            </a:r>
            <a:r>
              <a:rPr lang="zh-CN" altLang="en-US" sz="3200" dirty="0" smtClean="0">
                <a:solidFill>
                  <a:prstClr val="black"/>
                </a:solidFill>
              </a:rPr>
              <a:t>酸，痛，</a:t>
            </a:r>
            <a:r>
              <a:rPr lang="en-US" altLang="zh-CN" sz="3200" dirty="0" smtClean="0">
                <a:solidFill>
                  <a:prstClr val="black"/>
                </a:solidFill>
              </a:rPr>
              <a:t>or </a:t>
            </a:r>
            <a:r>
              <a:rPr lang="zh-CN" altLang="en-US" sz="3200" dirty="0" smtClean="0">
                <a:solidFill>
                  <a:prstClr val="black"/>
                </a:solidFill>
              </a:rPr>
              <a:t>痒</a:t>
            </a:r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739" y="4221088"/>
            <a:ext cx="752641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Now, walk around asking the questions </a:t>
            </a:r>
          </a:p>
          <a:p>
            <a:r>
              <a:rPr lang="zh-CN" altLang="en-US" sz="2400" dirty="0" smtClean="0"/>
              <a:t>你哪儿不舒服？</a:t>
            </a:r>
            <a:r>
              <a:rPr lang="en-US" altLang="zh-CN" sz="2400" dirty="0" smtClean="0"/>
              <a:t>or </a:t>
            </a:r>
            <a:r>
              <a:rPr lang="zh-CN" altLang="en-US" sz="2400" dirty="0" smtClean="0"/>
              <a:t>你怎么了？</a:t>
            </a:r>
            <a:endParaRPr lang="en-US" altLang="zh-CN" sz="2400" dirty="0" smtClean="0"/>
          </a:p>
          <a:p>
            <a:r>
              <a:rPr lang="en-US" sz="2400" dirty="0" smtClean="0"/>
              <a:t>Remember to trade papers when your have finished </a:t>
            </a:r>
          </a:p>
          <a:p>
            <a:r>
              <a:rPr lang="en-US" sz="2400" dirty="0" smtClean="0"/>
              <a:t>exchanging information</a:t>
            </a:r>
            <a:r>
              <a:rPr lang="en-US" dirty="0" smtClean="0"/>
              <a:t>. Hold your paper up in the air to indicate</a:t>
            </a:r>
          </a:p>
          <a:p>
            <a:r>
              <a:rPr lang="en-US" dirty="0" smtClean="0"/>
              <a:t>that you need a new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4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886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Writing exercise </a:t>
            </a:r>
            <a:endParaRPr lang="en-US" sz="2800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043608" y="836712"/>
            <a:ext cx="64567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Write a question and answer according to the pictures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latin typeface="Calibri" pitchFamily="34" charset="0"/>
                <a:ea typeface="宋体" pitchFamily="2" charset="-122"/>
                <a:cs typeface="Arial" pitchFamily="34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and hints.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Ex.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635896" y="1268760"/>
            <a:ext cx="1440160" cy="1682884"/>
          </a:xfrm>
          <a:prstGeom prst="rect">
            <a:avLst/>
          </a:prstGeom>
          <a:noFill/>
        </p:spPr>
      </p:pic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95536" y="3325634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what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Arial" pitchFamily="34" charset="0"/>
              </a:rPr>
              <a:t>’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s wrong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/headache</a:t>
            </a:r>
            <a:r>
              <a:rPr kumimoji="0" lang="en-US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where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uncomfy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/headache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Q: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怎么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?		</a:t>
            </a:r>
            <a:r>
              <a:rPr kumimoji="0" lang="en-US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Q: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小明哪儿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不舒服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A: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他头痛。		</a:t>
            </a:r>
            <a:r>
              <a:rPr kumimoji="0" lang="zh-CN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他头痛。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1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67544" y="76470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/>
              <a:t>U4.2 sickness/symptoms</a:t>
            </a:r>
          </a:p>
          <a:p>
            <a:pPr algn="ctr"/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生病症状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5" name="Picture 2" descr="http://www.seethecup.com/wp-content/uploads/2008/02/sick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348880"/>
            <a:ext cx="369041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PKaiShu-GB5" pitchFamily="66" charset="-128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1412776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生病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了。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79912" y="2636912"/>
            <a:ext cx="52068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生病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shēng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bìng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endParaRPr lang="en-US" sz="9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4221088"/>
            <a:ext cx="1368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DFKai-SB" pitchFamily="65" charset="-120"/>
                <a:ea typeface="DFKai-SB" pitchFamily="65" charset="-120"/>
              </a:rPr>
              <a:t>sick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9" name="Picture 2" descr="http://www.seethecup.com/wp-content/uploads/2008/02/sick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333037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1981200" cy="31095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228600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她是谁？</a:t>
            </a:r>
            <a:endParaRPr lang="en-US" altLang="zh-CN" sz="32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     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556792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DFKai-SB" pitchFamily="65" charset="-120"/>
                <a:ea typeface="DFKai-SB" pitchFamily="65" charset="-120"/>
              </a:rPr>
              <a:t>A: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她是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医生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779912" y="2708920"/>
            <a:ext cx="465864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医生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y</a:t>
            </a:r>
            <a:r>
              <a:rPr lang="en-US" altLang="zh-CN" sz="4000" dirty="0" err="1" smtClean="0">
                <a:latin typeface="Calibri"/>
                <a:ea typeface="DFKai-SB" pitchFamily="65" charset="-120"/>
              </a:rPr>
              <a:t>ī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shēng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endParaRPr lang="en-US" sz="9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0032" y="4221088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  <a:ea typeface="DFKai-SB" pitchFamily="65" charset="-120"/>
              </a:rPr>
              <a:t>doctor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AppData\Local\Microsoft\Windows\Temporary Internet Files\Content.IE5\PR7Y4P25\MPj044645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3581400" cy="3581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她是谁？</a:t>
            </a:r>
            <a:endParaRPr lang="en-US" altLang="zh-CN" sz="32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6764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DFKai-SB" pitchFamily="65" charset="-120"/>
                <a:ea typeface="DFKai-SB" pitchFamily="65" charset="-120"/>
              </a:rPr>
              <a:t>A: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她是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护士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283968" y="2924944"/>
            <a:ext cx="43588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护士</a:t>
            </a:r>
            <a:r>
              <a:rPr lang="en-US" altLang="zh-CN" sz="44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4400" dirty="0" err="1" smtClean="0">
                <a:latin typeface="+mj-lt"/>
                <a:ea typeface="DFKai-SB" pitchFamily="65" charset="-120"/>
              </a:rPr>
              <a:t>hù</a:t>
            </a:r>
            <a:r>
              <a:rPr lang="en-US" altLang="zh-CN" sz="44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400" dirty="0" err="1" smtClean="0">
                <a:latin typeface="+mj-lt"/>
                <a:ea typeface="DFKai-SB" pitchFamily="65" charset="-120"/>
              </a:rPr>
              <a:t>shì</a:t>
            </a:r>
            <a:r>
              <a:rPr lang="en-US" altLang="zh-CN" sz="4400" dirty="0" smtClean="0">
                <a:latin typeface="+mj-lt"/>
                <a:ea typeface="DFKai-SB" pitchFamily="65" charset="-120"/>
              </a:rPr>
              <a:t>)</a:t>
            </a:r>
            <a:endParaRPr lang="en-US" sz="9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365104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nurse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Owner\AppData\Local\Microsoft\Windows\Temporary Internet Files\Content.IE5\F3BSS2QP\MPj042304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90800"/>
            <a:ext cx="3581400" cy="3581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她是谁？</a:t>
            </a:r>
            <a:endParaRPr lang="en-US" altLang="zh-CN" sz="32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     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1"/>
            <a:ext cx="5562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DFKai-SB" pitchFamily="65" charset="-120"/>
                <a:ea typeface="DFKai-SB" pitchFamily="65" charset="-120"/>
              </a:rPr>
              <a:t>A: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她是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病人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      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0" y="2708920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病人</a:t>
            </a:r>
            <a:endParaRPr lang="en-US" sz="9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221088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+mj-lt"/>
                <a:ea typeface="DFKai-SB" pitchFamily="65" charset="-120"/>
              </a:rPr>
              <a:t>patient</a:t>
            </a:r>
            <a:endParaRPr lang="en-US" sz="40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http://imalwaystired.com/wp-content/uploads/2010/02/ti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3238500" cy="25431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1772816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他累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lèi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7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152528" y="2957736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累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6664" y="3173760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DFKai-SB" pitchFamily="65" charset="-120"/>
                <a:ea typeface="DFKai-SB" pitchFamily="65" charset="-120"/>
              </a:rPr>
              <a:t>tired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24536" y="410986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很累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4168" y="4365104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DFKai-SB" pitchFamily="65" charset="-120"/>
                <a:ea typeface="DFKai-SB" pitchFamily="65" charset="-120"/>
              </a:rPr>
              <a:t>Very tired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348880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prstClr val="black"/>
                </a:solidFill>
                <a:latin typeface="Calibri"/>
                <a:cs typeface="+mj-cs"/>
              </a:rPr>
              <a:t>考你的同桌</a:t>
            </a:r>
            <a:r>
              <a:rPr lang="en-US" altLang="zh-CN" sz="4000" b="1" dirty="0" smtClean="0">
                <a:solidFill>
                  <a:prstClr val="black"/>
                </a:solidFill>
                <a:latin typeface="Calibri"/>
                <a:cs typeface="+mj-cs"/>
              </a:rPr>
              <a:t>!</a:t>
            </a:r>
          </a:p>
          <a:p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/>
            </a:r>
            <a:b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</a:br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>Point to a 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身体</a:t>
            </a:r>
            <a:r>
              <a:rPr lang="en-US" altLang="zh-CN" sz="4000" b="1" dirty="0" smtClean="0">
                <a:solidFill>
                  <a:prstClr val="black"/>
                </a:solidFill>
                <a:latin typeface="Calibri"/>
                <a:cs typeface="+mj-cs"/>
              </a:rPr>
              <a:t> 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 </a:t>
            </a:r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>learned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，</a:t>
            </a:r>
            <a:endParaRPr lang="en-US" altLang="zh-CN" sz="4000" b="1" dirty="0" smtClean="0">
              <a:solidFill>
                <a:prstClr val="black"/>
              </a:solidFill>
              <a:latin typeface="Calibri"/>
              <a:cs typeface="+mj-cs"/>
            </a:endParaRPr>
          </a:p>
          <a:p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/>
            </a:r>
            <a:b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Calibri"/>
                <a:cs typeface="+mj-cs"/>
              </a:rPr>
              <a:t>问：这是什么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？</a:t>
            </a:r>
            <a:endParaRPr lang="en-US" altLang="zh-CN" sz="4000" b="1" dirty="0" smtClean="0">
              <a:solidFill>
                <a:prstClr val="black"/>
              </a:solidFill>
              <a:latin typeface="Calibri"/>
              <a:cs typeface="+mj-cs"/>
            </a:endParaRPr>
          </a:p>
          <a:p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答：那是（耳朵）。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618257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</a:rPr>
              <a:t>现在做：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2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DFKai-SB" pitchFamily="65" charset="-120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DFKai-SB" pitchFamily="65" charset="-120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DFKai-SB" pitchFamily="65" charset="-120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700808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他很冷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3600" dirty="0" err="1" smtClean="0">
                <a:latin typeface="+mj-lt"/>
                <a:ea typeface="DFKai-SB" pitchFamily="65" charset="-120"/>
              </a:rPr>
              <a:t>lĕng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7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160640" y="2885728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冷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84776" y="3101752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DFKai-SB" pitchFamily="65" charset="-120"/>
                <a:ea typeface="DFKai-SB" pitchFamily="65" charset="-120"/>
              </a:rPr>
              <a:t>cold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http://ed101.bu.edu/StudentDoc/current/ED101fa09/ypark07/Images/col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3040566" cy="3035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t0.gstatic.com/images?q=tbn:ANd9GcSasrFlxM2N2eqTscYJyJbqaYn_kPKpaEM2sAVBV9jk7foJBC--UM3u8q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3456384" cy="34563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1844824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他很热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3600" dirty="0" err="1" smtClean="0">
                <a:latin typeface="+mj-lt"/>
                <a:ea typeface="DFKai-SB" pitchFamily="65" charset="-120"/>
              </a:rPr>
              <a:t>rè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7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148064" y="3068960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热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0192" y="3356992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DFKai-SB" pitchFamily="65" charset="-120"/>
                <a:ea typeface="DFKai-SB" pitchFamily="65" charset="-120"/>
              </a:rPr>
              <a:t>hot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allergyasthma.files.wordpress.com/2009/04/allergy_385x2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3667125" cy="24860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260648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她</a:t>
            </a:r>
            <a:r>
              <a:rPr lang="zh-CN" altLang="en-US" sz="6600" dirty="0" smtClean="0">
                <a:latin typeface="DFKai-SB" pitchFamily="65" charset="-120"/>
                <a:ea typeface="DFKai-SB" pitchFamily="65" charset="-120"/>
                <a:cs typeface="DFPKaiShu-GB5" pitchFamily="66" charset="-128"/>
              </a:rPr>
              <a:t>怎么了？</a:t>
            </a:r>
            <a:endParaRPr lang="en-US" altLang="zh-CN" sz="6600" dirty="0" smtClean="0">
              <a:latin typeface="DFKai-SB" pitchFamily="65" charset="-120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71800" y="1484784"/>
            <a:ext cx="57241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她过敏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3600" dirty="0" err="1" smtClean="0">
                <a:latin typeface="+mj-lt"/>
                <a:ea typeface="DFKai-SB" pitchFamily="65" charset="-120"/>
              </a:rPr>
              <a:t>guò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600" dirty="0" err="1" smtClean="0">
                <a:latin typeface="+mj-lt"/>
                <a:ea typeface="DFKai-SB" pitchFamily="65" charset="-120"/>
              </a:rPr>
              <a:t>m</a:t>
            </a:r>
            <a:r>
              <a:rPr lang="en-US" altLang="zh-CN" sz="3600" dirty="0" err="1" smtClean="0">
                <a:latin typeface="Calibri"/>
                <a:ea typeface="DFKai-SB" pitchFamily="65" charset="-120"/>
              </a:rPr>
              <a:t>ĭ</a:t>
            </a:r>
            <a:r>
              <a:rPr lang="en-US" altLang="zh-CN" sz="3600" dirty="0" err="1" smtClean="0">
                <a:latin typeface="+mj-lt"/>
                <a:ea typeface="DFKai-SB" pitchFamily="65" charset="-120"/>
              </a:rPr>
              <a:t>n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了。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CN" sz="7200" dirty="0" smtClean="0">
              <a:latin typeface="+mj-lt"/>
              <a:ea typeface="DFKai-SB" pitchFamily="65" charset="-120"/>
            </a:endParaRPr>
          </a:p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   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99992" y="2492896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过敏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933056"/>
            <a:ext cx="2871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allergy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C:\Users\Owner\AppData\Local\Microsoft\Windows\Temporary Internet Files\Content.IE5\7Q01VO79\MPj043933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2520280" cy="35586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她怎么了？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1412776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她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发烧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fā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shāo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了。</a:t>
            </a:r>
            <a:endParaRPr lang="en-US" altLang="zh-CN" sz="7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95936" y="2852936"/>
            <a:ext cx="2650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b="1" dirty="0" smtClean="0">
                <a:latin typeface="DFKai-SB" pitchFamily="65" charset="-120"/>
                <a:ea typeface="DFKai-SB" pitchFamily="65" charset="-120"/>
              </a:rPr>
              <a:t>发烧</a:t>
            </a:r>
            <a:endParaRPr lang="en-US" sz="9600" b="1" dirty="0"/>
          </a:p>
        </p:txBody>
      </p:sp>
      <p:sp>
        <p:nvSpPr>
          <p:cNvPr id="8" name="Rectangle 7"/>
          <p:cNvSpPr/>
          <p:nvPr/>
        </p:nvSpPr>
        <p:spPr>
          <a:xfrm>
            <a:off x="3851920" y="4293096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+mj-lt"/>
                <a:ea typeface="DFKai-SB" pitchFamily="65" charset="-120"/>
              </a:rPr>
              <a:t>Have a fever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3.bp.blogspot.com/_S-KMVo2Jdos/RwHXvD5bROI/AAAAAAAAAu0/DLsSrk1J6EA/s400/coug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204864"/>
            <a:ext cx="3619500" cy="3390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404664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412776"/>
            <a:ext cx="5724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咳嗽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ké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sòu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6000" dirty="0" smtClean="0">
                <a:latin typeface="+mj-lt"/>
                <a:ea typeface="DFKai-SB" pitchFamily="65" charset="-120"/>
              </a:rPr>
              <a:t>了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644008" y="2708920"/>
            <a:ext cx="26564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b="1" dirty="0" smtClean="0">
                <a:latin typeface="DFKai-SB" pitchFamily="65" charset="-120"/>
                <a:ea typeface="DFKai-SB" pitchFamily="65" charset="-120"/>
              </a:rPr>
              <a:t>咳嗽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8" name="MSj03885170000[1]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88024" y="4293096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DFKai-SB" pitchFamily="65" charset="-120"/>
                <a:ea typeface="DFKai-SB" pitchFamily="65" charset="-120"/>
              </a:rPr>
              <a:t>To cough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515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04664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412776"/>
            <a:ext cx="5724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他打喷嚏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pēn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tì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27984" y="2564904"/>
            <a:ext cx="3877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打喷嚏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4293096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To sneeze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  <p:pic>
        <p:nvPicPr>
          <p:cNvPr id="10" name="MS910220093[1]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452320" y="4581128"/>
            <a:ext cx="432048" cy="432048"/>
          </a:xfrm>
          <a:prstGeom prst="rect">
            <a:avLst/>
          </a:prstGeom>
        </p:spPr>
      </p:pic>
      <p:pic>
        <p:nvPicPr>
          <p:cNvPr id="81922" name="Picture 2" descr="C:\Users\Owner\AppData\Local\Microsoft\Windows\Temporary Internet Files\Content.IE5\5U4R62ZV\MC9000373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2492896"/>
            <a:ext cx="2952328" cy="3861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609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4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http://www.buzzle.com/img/articleImages/339384-21324-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2862975" cy="30457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404664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412776"/>
            <a:ext cx="6444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他流鼻涕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liú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bí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tì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27984" y="2564904"/>
            <a:ext cx="3877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流鼻涕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5936" y="4293096"/>
            <a:ext cx="5148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To have a running nose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herdaily.com/blogimg/health/sore%20throat_240x3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38" y="1844824"/>
            <a:ext cx="3019222" cy="32640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1412776"/>
            <a:ext cx="6228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嗓子疼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(s</a:t>
            </a:r>
            <a:r>
              <a:rPr lang="vi-VN" altLang="zh-CN" sz="3200" dirty="0" smtClean="0">
                <a:latin typeface="+mj-lt"/>
                <a:ea typeface="DFKai-SB" pitchFamily="65" charset="-120"/>
              </a:rPr>
              <a:t>ă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ng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zi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téng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79912" y="2708920"/>
            <a:ext cx="388279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b="1" dirty="0" smtClean="0">
                <a:latin typeface="DFKai-SB" pitchFamily="65" charset="-120"/>
                <a:ea typeface="DFKai-SB" pitchFamily="65" charset="-120"/>
              </a:rPr>
              <a:t>嗓子疼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4437112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to have a sore throat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http://www.goodeveningworld.com/wp-content/uploads/2009/06/diarrhea-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2787406" cy="2880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1484784"/>
            <a:ext cx="6228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他拉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l</a:t>
            </a:r>
            <a:r>
              <a:rPr lang="en-US" altLang="zh-CN" sz="4000" dirty="0" err="1" smtClean="0">
                <a:latin typeface="Calibri"/>
                <a:ea typeface="DFKai-SB" pitchFamily="65" charset="-120"/>
              </a:rPr>
              <a:t>ā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肚子了。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67944" y="2708920"/>
            <a:ext cx="3877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拉肚子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1920" y="4221088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+mj-lt"/>
                <a:ea typeface="DFKai-SB" pitchFamily="65" charset="-120"/>
              </a:rPr>
              <a:t>to have </a:t>
            </a:r>
            <a:r>
              <a:rPr lang="en-US" sz="4000" dirty="0" smtClean="0">
                <a:latin typeface="+mj-lt"/>
              </a:rPr>
              <a:t>diarrhea </a:t>
            </a:r>
            <a:endParaRPr lang="en-US" sz="40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1484784"/>
            <a:ext cx="6516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7200" u="sng" dirty="0" smtClean="0">
                <a:latin typeface="DFKai-SB" pitchFamily="65" charset="-120"/>
                <a:ea typeface="DFKai-SB" pitchFamily="65" charset="-120"/>
              </a:rPr>
              <a:t>感冒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g</a:t>
            </a:r>
            <a:r>
              <a:rPr lang="vi-VN" altLang="zh-CN" sz="4000" dirty="0" smtClean="0">
                <a:latin typeface="+mj-lt"/>
                <a:ea typeface="DFKai-SB" pitchFamily="65" charset="-120"/>
              </a:rPr>
              <a:t>ă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n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mào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了。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283968" y="2708920"/>
            <a:ext cx="2650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b="1" dirty="0" smtClean="0">
                <a:latin typeface="DFKai-SB" pitchFamily="65" charset="-120"/>
                <a:ea typeface="DFKai-SB" pitchFamily="65" charset="-120"/>
              </a:rPr>
              <a:t>感冒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59394" name="Picture 2" descr="C:\Users\Owner\AppData\Local\Microsoft\Windows\Temporary Internet Files\Content.IE5\F3BSS2QP\MCHM0049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4904"/>
            <a:ext cx="2286000" cy="254055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635896" y="4221088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To catch a cold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arenR"/>
            </a:pPr>
            <a:r>
              <a:rPr lang="en-US" dirty="0" smtClean="0"/>
              <a:t>Work </a:t>
            </a:r>
            <a:r>
              <a:rPr lang="en-US" dirty="0" smtClean="0"/>
              <a:t>on all these 10 terms with your partner. </a:t>
            </a:r>
            <a:r>
              <a:rPr lang="zh-CN" altLang="en-US" dirty="0" smtClean="0"/>
              <a:t>一个人说中文，一个人说英文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 eaLnBrk="1" hangingPunct="1">
              <a:buFontTx/>
              <a:buAutoNum type="arabicParenR"/>
            </a:pPr>
            <a:r>
              <a:rPr lang="en-US" dirty="0" smtClean="0"/>
              <a:t>Flashcards – make sure your partner is able to spell the pinyin with the correct tone marks!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6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Q:</a:t>
            </a:r>
            <a:r>
              <a:rPr lang="zh-CN" altLang="en-US" sz="6600" dirty="0" smtClean="0">
                <a:latin typeface="+mj-lt"/>
                <a:ea typeface="DFKai-SB" pitchFamily="65" charset="-120"/>
                <a:cs typeface="DFPKaiShu-GB5" pitchFamily="66" charset="-128"/>
              </a:rPr>
              <a:t> 他怎么了？</a:t>
            </a:r>
            <a:endParaRPr lang="en-US" altLang="zh-CN" sz="6600" dirty="0" smtClean="0">
              <a:latin typeface="+mj-lt"/>
              <a:ea typeface="DFKai-SB" pitchFamily="65" charset="-120"/>
              <a:cs typeface="DFPKaiShu-GB5" pitchFamily="66" charset="-128"/>
            </a:endParaRPr>
          </a:p>
          <a:p>
            <a:r>
              <a:rPr lang="en-US" altLang="zh-CN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</a:t>
            </a:r>
            <a:r>
              <a:rPr lang="zh-CN" altLang="en-US" sz="32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       </a:t>
            </a:r>
            <a:endParaRPr lang="en-US" altLang="zh-CN" sz="3200" dirty="0" smtClean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1484784"/>
            <a:ext cx="7164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他受伤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shòu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sh</a:t>
            </a:r>
            <a:r>
              <a:rPr lang="en-US" altLang="zh-CN" sz="4000" dirty="0" err="1" smtClean="0">
                <a:latin typeface="Calibri"/>
                <a:ea typeface="DFKai-SB" pitchFamily="65" charset="-120"/>
              </a:rPr>
              <a:t>ā</a:t>
            </a:r>
            <a:r>
              <a:rPr lang="en-US" altLang="zh-CN" sz="4000" dirty="0" err="1" smtClean="0">
                <a:latin typeface="+mj-lt"/>
                <a:ea typeface="DFKai-SB" pitchFamily="65" charset="-120"/>
              </a:rPr>
              <a:t>ng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了。</a:t>
            </a:r>
            <a:endParaRPr lang="en-US" altLang="zh-CN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72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283968" y="2708920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600" dirty="0" smtClean="0">
                <a:latin typeface="DFKai-SB" pitchFamily="65" charset="-120"/>
                <a:ea typeface="DFKai-SB" pitchFamily="65" charset="-120"/>
              </a:rPr>
              <a:t>受伤</a:t>
            </a:r>
            <a:endParaRPr lang="en-US" sz="9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9952" y="4221088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DFKai-SB" pitchFamily="65" charset="-120"/>
              </a:rPr>
              <a:t>To be injured</a:t>
            </a:r>
            <a:endParaRPr lang="en-US" sz="4000" b="1" dirty="0">
              <a:latin typeface="+mj-lt"/>
              <a:ea typeface="DFKai-SB" pitchFamily="65" charset="-120"/>
            </a:endParaRPr>
          </a:p>
        </p:txBody>
      </p:sp>
      <p:pic>
        <p:nvPicPr>
          <p:cNvPr id="88066" name="Picture 2" descr="C:\Users\Owner\AppData\Local\Microsoft\Windows\Temporary Internet Files\Content.IE5\5U4R62ZV\MC9000602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1656184" cy="3658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395536" y="26064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语法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(grammar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points)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一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、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Listing symptoms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、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，还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C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（还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；</a:t>
            </a:r>
            <a:r>
              <a:rPr kumimoji="0" lang="en-US" altLang="zh-TW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hái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, also, additionally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）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Examples: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我头痛、发烧，还拉肚子。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lang="en-US" altLang="zh-CN" sz="2400" dirty="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我咳嗽、流鼻涕、身体酸痛，还嗓子疼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9969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have headache, fever and diarrhea as well.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22108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cough, have running nose, body aches and have sore throat as well.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Use of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PMingLiU" pitchFamily="18" charset="-120"/>
                <a:cs typeface="Tahoma" pitchFamily="34" charset="0"/>
              </a:rPr>
              <a:t>as change of state (versus completed action)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我生病了。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他发烧了。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弟弟受伤了。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妈妈感冒了。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我累了。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我想睡觉了。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12474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am sick.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184482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 has fever.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63691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Little brother is injured.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335699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Mom has a cold.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407707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am tired.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479715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want to sleep.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2483768" y="188640"/>
            <a:ext cx="2520280" cy="108012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Speaking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arenR"/>
            </a:pPr>
            <a:r>
              <a:rPr lang="en-US" dirty="0" smtClean="0"/>
              <a:t>Work </a:t>
            </a:r>
            <a:r>
              <a:rPr lang="en-US" dirty="0" smtClean="0"/>
              <a:t>on all these new vocab with your small group. Each member takes turn to</a:t>
            </a:r>
            <a:r>
              <a:rPr lang="zh-CN" altLang="en-US" dirty="0" smtClean="0"/>
              <a:t>说中文，</a:t>
            </a:r>
            <a:r>
              <a:rPr lang="en-US" altLang="zh-CN" dirty="0" smtClean="0"/>
              <a:t>and the others</a:t>
            </a:r>
            <a:r>
              <a:rPr lang="zh-CN" altLang="en-US" dirty="0" smtClean="0"/>
              <a:t>说英文 </a:t>
            </a:r>
            <a:r>
              <a:rPr lang="en-US" altLang="zh-CN" dirty="0" smtClean="0"/>
              <a:t>and do action</a:t>
            </a:r>
            <a:r>
              <a:rPr lang="zh-CN" altLang="en-US" dirty="0" smtClean="0"/>
              <a:t>。 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1026" name="Picture 2" descr="C:\Users\Owner\AppData\Local\Microsoft\Windows\Temporary Internet Files\Content.IE5\GZQENKU8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84984"/>
            <a:ext cx="2448272" cy="1813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26876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altLang="zh-CN" sz="2800" b="1" dirty="0" smtClean="0"/>
              <a:t>U4.1 and 4.2 Vocab writing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altLang="zh-CN" sz="2800" b="1" dirty="0" smtClean="0"/>
              <a:t>Worksheet</a:t>
            </a:r>
            <a:endParaRPr lang="en-US" altLang="zh-CN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0200" y="1600200"/>
            <a:ext cx="7004248" cy="166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+mj-lt"/>
                <a:ea typeface="DFKai-SB" pitchFamily="65" charset="-120"/>
              </a:rPr>
              <a:t>Q1: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Number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Letter 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是什么？</a:t>
            </a:r>
            <a:endParaRPr lang="en-US" altLang="zh-CN" sz="36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+mj-lt"/>
                <a:ea typeface="DFKai-SB" pitchFamily="65" charset="-120"/>
              </a:rPr>
              <a:t>A1: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Number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Letter 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是 </a:t>
            </a:r>
            <a:r>
              <a:rPr lang="en-US" altLang="zh-CN" sz="3600" u="sng" dirty="0" err="1" smtClean="0">
                <a:latin typeface="+mj-lt"/>
                <a:ea typeface="DFKai-SB" pitchFamily="65" charset="-120"/>
              </a:rPr>
              <a:t>vocab</a:t>
            </a:r>
            <a:endParaRPr lang="en-US" altLang="zh-CN" sz="3600" u="sng" dirty="0" smtClean="0">
              <a:latin typeface="+mj-lt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505200"/>
            <a:ext cx="6284168" cy="166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+mj-lt"/>
                <a:ea typeface="DFKai-SB" pitchFamily="65" charset="-120"/>
              </a:rPr>
              <a:t>Q2: </a:t>
            </a:r>
            <a:r>
              <a:rPr lang="en-US" altLang="zh-CN" sz="3600" u="sng" dirty="0" err="1" smtClean="0">
                <a:latin typeface="+mj-lt"/>
                <a:ea typeface="DFKai-SB" pitchFamily="65" charset="-120"/>
              </a:rPr>
              <a:t>vocab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 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在哪儿？</a:t>
            </a:r>
            <a:endParaRPr lang="en-US" altLang="zh-CN" sz="36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+mj-lt"/>
                <a:ea typeface="DFKai-SB" pitchFamily="65" charset="-120"/>
              </a:rPr>
              <a:t>A2: </a:t>
            </a:r>
            <a:r>
              <a:rPr lang="en-US" altLang="zh-CN" sz="3600" u="sng" dirty="0" err="1" smtClean="0">
                <a:latin typeface="+mj-lt"/>
                <a:ea typeface="DFKai-SB" pitchFamily="65" charset="-120"/>
              </a:rPr>
              <a:t>vocab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 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在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Number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Letter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。</a:t>
            </a:r>
            <a:endParaRPr lang="en-US" altLang="zh-CN" sz="3600" dirty="0" smtClean="0">
              <a:latin typeface="+mj-lt"/>
              <a:ea typeface="DFKai-SB" pitchFamily="65" charset="-120"/>
            </a:endParaRPr>
          </a:p>
        </p:txBody>
      </p:sp>
      <p:pic>
        <p:nvPicPr>
          <p:cNvPr id="5123" name="Picture 3" descr="C:\Users\Owner\AppData\Local\Microsoft\Windows\Temporary Internet Files\Content.IE5\GZQENKU8\MC9003605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1888236" cy="1161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18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0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二零一三年</a:t>
            </a:r>
            <a:r>
              <a:rPr lang="zh-CN" altLang="en-US" sz="3600" dirty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五</a:t>
            </a:r>
            <a:r>
              <a:rPr lang="zh-CN" altLang="en-US" sz="36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月九日星期四</a:t>
            </a:r>
            <a:endParaRPr lang="en-US" altLang="zh-CN" sz="3600" dirty="0" smtClean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                 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72008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                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556792"/>
            <a:ext cx="8280920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1. Please</a:t>
            </a:r>
            <a:r>
              <a:rPr lang="zh-CN" altLang="en-US" sz="2800" dirty="0" smtClean="0">
                <a:latin typeface="+mj-lt"/>
              </a:rPr>
              <a:t> </a:t>
            </a:r>
            <a:r>
              <a:rPr lang="en-US" altLang="zh-CN" sz="2800" dirty="0" smtClean="0">
                <a:latin typeface="+mj-lt"/>
              </a:rPr>
              <a:t>write down your name on the blank paper. </a:t>
            </a:r>
          </a:p>
          <a:p>
            <a:r>
              <a:rPr lang="en-US" altLang="zh-CN" sz="2800" dirty="0" smtClean="0">
                <a:latin typeface="+mj-lt"/>
              </a:rPr>
              <a:t>2. Wr</a:t>
            </a:r>
            <a:r>
              <a:rPr lang="en-US" sz="2800" dirty="0" smtClean="0">
                <a:latin typeface="+mj-lt"/>
              </a:rPr>
              <a:t>ite down the following sentence</a:t>
            </a:r>
          </a:p>
          <a:p>
            <a:r>
              <a:rPr lang="en-US" sz="2800" dirty="0" smtClean="0">
                <a:latin typeface="+mj-lt"/>
              </a:rPr>
              <a:t>     in </a:t>
            </a:r>
            <a:r>
              <a:rPr lang="en-US" sz="2800" b="1" dirty="0" smtClean="0">
                <a:latin typeface="+mj-lt"/>
              </a:rPr>
              <a:t>Chinese  characters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b="1" dirty="0" smtClean="0">
                <a:latin typeface="+mj-lt"/>
              </a:rPr>
              <a:t>NO NOTES</a:t>
            </a:r>
          </a:p>
          <a:p>
            <a:r>
              <a:rPr lang="en-US" sz="2800" dirty="0" smtClean="0">
                <a:latin typeface="+mj-lt"/>
              </a:rPr>
              <a:t>     </a:t>
            </a:r>
            <a:r>
              <a:rPr lang="en-US" sz="3200" b="1" dirty="0" smtClean="0">
                <a:latin typeface="+mj-lt"/>
              </a:rPr>
              <a:t>My head hurts, nose is also very itchy.</a:t>
            </a:r>
          </a:p>
        </p:txBody>
      </p:sp>
      <p:pic>
        <p:nvPicPr>
          <p:cNvPr id="11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216787" cy="143499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55776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很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痒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痛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7856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头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鼻子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嘴巴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眼睛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6256" y="350100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也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13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Say the words that flashes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419872" y="1556792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头</a:t>
            </a:r>
            <a:endParaRPr lang="en-US" sz="43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1340768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身体</a:t>
            </a:r>
            <a:endParaRPr lang="en-US" sz="43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99592" y="2852936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嘴巴</a:t>
            </a:r>
            <a:endParaRPr lang="en-US" sz="43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372200" y="126876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眼睛</a:t>
            </a:r>
            <a:endParaRPr lang="en-US" sz="43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516216" y="2780928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鼻子</a:t>
            </a:r>
            <a:endParaRPr lang="en-US" sz="43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707904" y="2996952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耳朵</a:t>
            </a:r>
            <a:endParaRPr lang="en-US" sz="4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458112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手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450912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脚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450912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肚子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4365104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牙齿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6714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4" grpId="5"/>
      <p:bldP spid="4" grpId="6"/>
      <p:bldP spid="6" grpId="0"/>
      <p:bldP spid="6" grpId="1"/>
      <p:bldP spid="6" grpId="2"/>
      <p:bldP spid="6" grpId="3"/>
      <p:bldP spid="6" grpId="4"/>
      <p:bldP spid="6" grpId="5"/>
      <p:bldP spid="7" grpId="0"/>
      <p:bldP spid="7" grpId="1"/>
      <p:bldP spid="7" grpId="2"/>
      <p:bldP spid="7" grpId="3"/>
      <p:bldP spid="7" grpId="4"/>
      <p:bldP spid="7" grpId="5"/>
      <p:bldP spid="7" grpId="6"/>
      <p:bldP spid="8" grpId="0"/>
      <p:bldP spid="8" grpId="1"/>
      <p:bldP spid="8" grpId="2"/>
      <p:bldP spid="8" grpId="3"/>
      <p:bldP spid="8" grpId="4"/>
      <p:bldP spid="8" grpId="5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11" grpId="0"/>
      <p:bldP spid="11" grpId="1"/>
      <p:bldP spid="11" grpId="2"/>
      <p:bldP spid="11" grpId="3"/>
      <p:bldP spid="11" grpId="4"/>
      <p:bldP spid="10" grpId="0"/>
      <p:bldP spid="10" grpId="1"/>
      <p:bldP spid="10" grpId="2"/>
      <p:bldP spid="10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 </a:t>
            </a:r>
            <a:r>
              <a:rPr lang="en-US" altLang="zh-CN" sz="4000" smtClean="0">
                <a:ea typeface="宋体" pitchFamily="2" charset="-122"/>
              </a:rPr>
              <a:t>bù shū fú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tòng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，眼睛痛，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鼻子痛，嘴巴痛，耳朵也痛，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  <a:endParaRPr lang="zh-CN" altLang="en-US" sz="400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514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___bù shū fú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</a:t>
            </a:r>
            <a:r>
              <a:rPr lang="zh-CN" altLang="en-US" sz="4000" smtClean="0">
                <a:ea typeface="宋体" pitchFamily="2" charset="-122"/>
              </a:rPr>
              <a:t>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，嘴巴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，耳朵也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</a:t>
            </a:r>
            <a:r>
              <a:rPr lang="zh-CN" altLang="en-US" sz="4000" smtClean="0">
                <a:ea typeface="宋体" pitchFamily="2" charset="-122"/>
              </a:rPr>
              <a:t>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  <a:endParaRPr lang="zh-CN" altLang="en-US" sz="400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038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，嘴巴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，耳朵也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  <p:extLst>
      <p:ext uri="{BB962C8B-B14F-4D97-AF65-F5344CB8AC3E}">
        <p14:creationId xmlns:p14="http://schemas.microsoft.com/office/powerpoint/2010/main" val="3305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  <p:extLst>
      <p:ext uri="{BB962C8B-B14F-4D97-AF65-F5344CB8AC3E}">
        <p14:creationId xmlns:p14="http://schemas.microsoft.com/office/powerpoint/2010/main" val="101312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  <p:extLst>
      <p:ext uri="{BB962C8B-B14F-4D97-AF65-F5344CB8AC3E}">
        <p14:creationId xmlns:p14="http://schemas.microsoft.com/office/powerpoint/2010/main" val="367122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12688</TotalTime>
  <Words>1087</Words>
  <Application>Microsoft Macintosh PowerPoint</Application>
  <PresentationFormat>On-screen Show (4:3)</PresentationFormat>
  <Paragraphs>279</Paragraphs>
  <Slides>36</Slides>
  <Notes>34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Speaking Practice</vt:lpstr>
      <vt:lpstr>Say the words that flashes</vt:lpstr>
      <vt:lpstr>我们一起来唱歌！</vt:lpstr>
      <vt:lpstr>我们一起来唱歌！</vt:lpstr>
      <vt:lpstr>我们一起来唱歌！</vt:lpstr>
      <vt:lpstr>我们一起来唱歌！</vt:lpstr>
      <vt:lpstr>我们一起来唱歌！</vt:lpstr>
      <vt:lpstr>Speaking Practice</vt:lpstr>
      <vt:lpstr>Speaking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Speaking Practice</vt:lpstr>
      <vt:lpstr>PowerPoint Presentation</vt:lpstr>
      <vt:lpstr>PowerPoint Presentation</vt:lpstr>
      <vt:lpstr>PowerPoint Presentation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U4 Going to the Doctor</dc:title>
  <dc:creator>architect</dc:creator>
  <cp:lastModifiedBy>Hayley Herford</cp:lastModifiedBy>
  <cp:revision>196</cp:revision>
  <dcterms:created xsi:type="dcterms:W3CDTF">2012-02-08T19:13:36Z</dcterms:created>
  <dcterms:modified xsi:type="dcterms:W3CDTF">2013-05-13T12:37:39Z</dcterms:modified>
</cp:coreProperties>
</file>