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81" r:id="rId2"/>
    <p:sldId id="284" r:id="rId3"/>
    <p:sldId id="28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86" r:id="rId13"/>
    <p:sldId id="287" r:id="rId14"/>
    <p:sldId id="291" r:id="rId15"/>
    <p:sldId id="292" r:id="rId16"/>
    <p:sldId id="293" r:id="rId17"/>
    <p:sldId id="294" r:id="rId18"/>
    <p:sldId id="288" r:id="rId19"/>
    <p:sldId id="289" r:id="rId20"/>
    <p:sldId id="299" r:id="rId21"/>
    <p:sldId id="300" r:id="rId22"/>
    <p:sldId id="301" r:id="rId23"/>
    <p:sldId id="273" r:id="rId24"/>
    <p:sldId id="265" r:id="rId25"/>
    <p:sldId id="266" r:id="rId26"/>
    <p:sldId id="267" r:id="rId27"/>
    <p:sldId id="268" r:id="rId28"/>
    <p:sldId id="269" r:id="rId29"/>
    <p:sldId id="271" r:id="rId30"/>
    <p:sldId id="276" r:id="rId31"/>
    <p:sldId id="29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FC8D36-D1EE-48F7-B4D2-C3C73FA315E3}" type="datetimeFigureOut">
              <a:rPr lang="en-US"/>
              <a:pPr>
                <a:defRPr/>
              </a:pPr>
              <a:t>5/9/13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7DD752-423B-4E59-ACCF-F964B85A7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70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47A30C-A88B-4DF1-9AD9-EF69605034F9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6E7D7-A230-4E8C-A644-8312B54FF7F2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0868D-1B3B-4071-A685-C3C28659AE6B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0868D-1B3B-4071-A685-C3C28659AE6B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7B986-E474-40BA-8BAF-62463BDE8D47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7B986-E474-40BA-8BAF-62463BDE8D47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7B986-E474-40BA-8BAF-62463BDE8D47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7B986-E474-40BA-8BAF-62463BDE8D47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35E22-371E-4D01-B662-8B686DCBDF1A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94AA9-D6A1-4DAE-BA1D-1C4FDC58AE2F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196D82-819F-4A9D-BA01-A20D254253EF}" type="slidenum">
              <a:rPr lang="en-US">
                <a:latin typeface="Arial" charset="0"/>
                <a:cs typeface="Arial" charset="0"/>
              </a:rPr>
              <a:pPr/>
              <a:t>24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16A622-37C3-43F6-98EE-58420AE4D030}" type="slidenum">
              <a:rPr lang="en-US">
                <a:latin typeface="Arial" charset="0"/>
                <a:cs typeface="Arial" charset="0"/>
              </a:rPr>
              <a:pPr/>
              <a:t>25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50B9F-8D51-4E69-839B-407FB8277938}" type="slidenum">
              <a:rPr lang="en-US">
                <a:latin typeface="Arial" charset="0"/>
                <a:cs typeface="Arial" charset="0"/>
              </a:rPr>
              <a:pPr/>
              <a:t>26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1EACFF-46E3-448F-AEFB-97D01114C21F}" type="slidenum">
              <a:rPr lang="en-US">
                <a:latin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204581-8F18-4FEB-8A90-2754DF08020E}" type="slidenum">
              <a:rPr lang="en-US">
                <a:latin typeface="Arial" charset="0"/>
                <a:cs typeface="Arial" charset="0"/>
              </a:rPr>
              <a:pPr/>
              <a:t>28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8A405E-1E56-41A4-B046-CF02AFF44AF5}" type="slidenum">
              <a:rPr lang="en-US">
                <a:latin typeface="Arial" charset="0"/>
                <a:cs typeface="Arial" charset="0"/>
              </a:rPr>
              <a:pPr/>
              <a:t>29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179F8-30E3-4F97-B1E8-D218428D36FA}" type="slidenum">
              <a:rPr lang="en-US">
                <a:latin typeface="Arial" charset="0"/>
                <a:cs typeface="Arial" charset="0"/>
              </a:rPr>
              <a:pPr/>
              <a:t>30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DD752-423B-4E59-ACCF-F964B85A7BA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C7315D-1BB1-428C-8F4A-55F480726847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06EEB7-7BCA-4C53-AA39-78F21B39166B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A3800F-89BF-449A-B8A8-7F026BD395F3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EC199-2717-40FC-8729-95D059B4F09D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3F2C9A-CB14-497C-B3D2-81FC91C32EA1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7B986-E474-40BA-8BAF-62463BDE8D47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98D10-579C-49C0-BBAA-8162142614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D4D61-44B7-48C9-BD41-2AF61CA84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518E6-F40C-44FB-B79C-A462B9A1C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41CDF-C617-46A6-93E6-FE4760A3A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6058-C73F-4DEE-8707-24FA3FE569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60A34-7E15-41BA-8FC2-C3A7321AE0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0ED23-99B7-4969-BE99-789413AB9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D29D8-EE3E-4CB4-88CC-CAE0CC09E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18E2-9963-4758-B593-0CDD808EA5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800E8-3657-44D9-B03F-3538538FB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4390D-24A6-4546-9493-753EA7FDE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A975F7-0357-4BE6-AE09-BBE5CA340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47664" y="332656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二零一三年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五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月六日星期一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1052736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998568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Self-Reflection: Use the self-reflection sheet to rate</a:t>
            </a:r>
          </a:p>
          <a:p>
            <a:r>
              <a:rPr lang="en-US" altLang="zh-CN" sz="2800" dirty="0"/>
              <a:t>y</a:t>
            </a:r>
            <a:r>
              <a:rPr lang="en-US" altLang="zh-CN" sz="2800" dirty="0" smtClean="0"/>
              <a:t>our partner on the following that we have learned in </a:t>
            </a:r>
          </a:p>
          <a:p>
            <a:r>
              <a:rPr lang="en-US" altLang="zh-CN" sz="2800" dirty="0" smtClean="0"/>
              <a:t>Chinese 2 this year.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这是她的嘴巴。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              zuĭ ba</a:t>
            </a:r>
          </a:p>
          <a:p>
            <a:pPr eaLnBrk="1" hangingPunct="1">
              <a:buFontTx/>
              <a:buNone/>
            </a:pPr>
            <a:endParaRPr lang="en-US" altLang="zh-CN" sz="400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altLang="zh-CN" sz="400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(or could also be “zuĭ bā”)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 t="23285" b="64392"/>
          <a:stretch>
            <a:fillRect/>
          </a:stretch>
        </p:blipFill>
        <p:spPr bwMode="auto">
          <a:xfrm>
            <a:off x="4572000" y="3141663"/>
            <a:ext cx="2933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这是她的耳朵。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              ěr duō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2276475"/>
            <a:ext cx="10795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more new </a:t>
            </a:r>
            <a:r>
              <a:rPr lang="zh-CN" altLang="en-US" dirty="0" smtClean="0">
                <a:ea typeface="宋体" pitchFamily="2" charset="-122"/>
              </a:rPr>
              <a:t>生词</a:t>
            </a:r>
            <a:r>
              <a:rPr lang="en-US" altLang="zh-CN" dirty="0" smtClean="0">
                <a:ea typeface="宋体" pitchFamily="2" charset="-122"/>
              </a:rPr>
              <a:t>!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smtClean="0"/>
              <a:t>			</a:t>
            </a:r>
            <a:r>
              <a:rPr lang="zh-CN" altLang="en-US" sz="4000" smtClean="0">
                <a:ea typeface="宋体" pitchFamily="2" charset="-122"/>
              </a:rPr>
              <a:t>手</a:t>
            </a:r>
            <a:r>
              <a:rPr lang="en-US" altLang="zh-CN" sz="4000" smtClean="0">
                <a:ea typeface="宋体" pitchFamily="2" charset="-122"/>
              </a:rPr>
              <a:t>				</a:t>
            </a:r>
            <a:r>
              <a:rPr lang="zh-CN" altLang="en-US" sz="4000" smtClean="0">
                <a:ea typeface="宋体" pitchFamily="2" charset="-122"/>
              </a:rPr>
              <a:t>脚</a:t>
            </a:r>
            <a:r>
              <a:rPr lang="en-US" altLang="zh-CN" sz="4000" smtClean="0">
                <a:ea typeface="宋体" pitchFamily="2" charset="-122"/>
              </a:rPr>
              <a:t>	</a:t>
            </a:r>
          </a:p>
          <a:p>
            <a:pPr>
              <a:buFontTx/>
              <a:buNone/>
            </a:pPr>
            <a:r>
              <a:rPr lang="en-US" sz="4000" smtClean="0"/>
              <a:t>			shŏu			ji</a:t>
            </a:r>
            <a:r>
              <a:rPr lang="vi-VN" sz="4000" smtClean="0"/>
              <a:t>ă</a:t>
            </a:r>
            <a:r>
              <a:rPr lang="en-US" sz="4000" smtClean="0"/>
              <a:t>o</a:t>
            </a:r>
          </a:p>
          <a:p>
            <a:pPr>
              <a:buFontTx/>
              <a:buNone/>
            </a:pPr>
            <a:endParaRPr lang="en-US" sz="4000" smtClean="0"/>
          </a:p>
          <a:p>
            <a:pPr>
              <a:buFontTx/>
              <a:buNone/>
            </a:pPr>
            <a:r>
              <a:rPr lang="en-US" sz="4000" smtClean="0"/>
              <a:t>			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3429000"/>
            <a:ext cx="1714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75" y="3643313"/>
            <a:ext cx="2200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more new </a:t>
            </a:r>
            <a:r>
              <a:rPr lang="zh-CN" altLang="en-US" dirty="0" smtClean="0">
                <a:ea typeface="宋体" pitchFamily="2" charset="-122"/>
              </a:rPr>
              <a:t>生词</a:t>
            </a:r>
            <a:r>
              <a:rPr lang="en-US" altLang="zh-CN" dirty="0" smtClean="0">
                <a:ea typeface="宋体" pitchFamily="2" charset="-122"/>
              </a:rPr>
              <a:t>!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dirty="0" smtClean="0"/>
              <a:t>			</a:t>
            </a:r>
            <a:r>
              <a:rPr lang="zh-CN" altLang="en-US" sz="4000" dirty="0" smtClean="0"/>
              <a:t>肚子</a:t>
            </a:r>
            <a:r>
              <a:rPr lang="en-US" altLang="zh-CN" sz="4000" dirty="0" smtClean="0">
                <a:ea typeface="宋体" pitchFamily="2" charset="-122"/>
              </a:rPr>
              <a:t>		</a:t>
            </a:r>
            <a:r>
              <a:rPr lang="zh-CN" altLang="en-US" sz="4000" dirty="0" smtClean="0">
                <a:ea typeface="宋体" pitchFamily="2" charset="-122"/>
              </a:rPr>
              <a:t>牙齿</a:t>
            </a:r>
            <a:r>
              <a:rPr lang="en-US" altLang="zh-CN" sz="4000" dirty="0" smtClean="0">
                <a:ea typeface="宋体" pitchFamily="2" charset="-122"/>
              </a:rPr>
              <a:t>	</a:t>
            </a:r>
          </a:p>
          <a:p>
            <a:pPr>
              <a:buFontTx/>
              <a:buNone/>
            </a:pPr>
            <a:r>
              <a:rPr lang="en-US" sz="4000" dirty="0" smtClean="0"/>
              <a:t>			</a:t>
            </a:r>
            <a:r>
              <a:rPr lang="en-US" sz="4000" dirty="0" err="1" smtClean="0"/>
              <a:t>d</a:t>
            </a:r>
            <a:r>
              <a:rPr lang="en-US" sz="4000" dirty="0" err="1" smtClean="0">
                <a:latin typeface="Calibri"/>
              </a:rPr>
              <a:t>ù</a:t>
            </a:r>
            <a:r>
              <a:rPr lang="en-US" sz="4000" dirty="0" smtClean="0">
                <a:latin typeface="Calibri"/>
              </a:rPr>
              <a:t> </a:t>
            </a:r>
            <a:r>
              <a:rPr lang="en-US" sz="4000" dirty="0" err="1" smtClean="0"/>
              <a:t>zi</a:t>
            </a:r>
            <a:r>
              <a:rPr lang="en-US" sz="4000" dirty="0" smtClean="0"/>
              <a:t>		</a:t>
            </a:r>
            <a:r>
              <a:rPr lang="en-US" sz="4000" dirty="0" err="1" smtClean="0"/>
              <a:t>yá</a:t>
            </a:r>
            <a:r>
              <a:rPr lang="en-US" sz="4000" dirty="0" smtClean="0"/>
              <a:t> </a:t>
            </a:r>
            <a:r>
              <a:rPr lang="en-US" sz="4000" dirty="0" err="1" smtClean="0"/>
              <a:t>ch</a:t>
            </a:r>
            <a:r>
              <a:rPr lang="vi-VN" sz="4000" dirty="0" smtClean="0"/>
              <a:t>ĭ</a:t>
            </a:r>
            <a:endParaRPr lang="en-US" sz="4000" dirty="0" smtClean="0"/>
          </a:p>
          <a:p>
            <a:pPr>
              <a:buFontTx/>
              <a:buNone/>
            </a:pPr>
            <a:endParaRPr lang="en-US" sz="4000" dirty="0" smtClean="0"/>
          </a:p>
          <a:p>
            <a:pPr>
              <a:buFontTx/>
              <a:buNone/>
            </a:pPr>
            <a:r>
              <a:rPr lang="en-US" sz="4000" dirty="0" smtClean="0"/>
              <a:t>			</a:t>
            </a:r>
          </a:p>
        </p:txBody>
      </p:sp>
      <p:pic>
        <p:nvPicPr>
          <p:cNvPr id="82946" name="Picture 2" descr="C:\Users\Owner\AppData\Local\Microsoft\Windows\Temporary Internet Files\Content.IE5\GZQENKU8\MC9000844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062348"/>
            <a:ext cx="2016224" cy="2229828"/>
          </a:xfrm>
          <a:prstGeom prst="rect">
            <a:avLst/>
          </a:prstGeom>
          <a:noFill/>
        </p:spPr>
      </p:pic>
      <p:pic>
        <p:nvPicPr>
          <p:cNvPr id="82947" name="Picture 3" descr="C:\Users\Owner\AppData\Local\Microsoft\Windows\Temporary Internet Files\Content.IE5\WX72B58T\MC90001291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501008"/>
            <a:ext cx="1860804" cy="161117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411760" y="4221088"/>
            <a:ext cx="144016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dirty="0" smtClean="0">
                <a:latin typeface="DFKai-SB" pitchFamily="65" charset="-120"/>
                <a:ea typeface="DFKai-SB" pitchFamily="65" charset="-120"/>
                <a:cs typeface="Raavi" pitchFamily="2" charset="0"/>
              </a:rPr>
              <a:t>不舒服</a:t>
            </a:r>
            <a:r>
              <a:rPr lang="zh-TW" altLang="en-US" sz="4000" dirty="0" smtClean="0">
                <a:ea typeface="宋体" pitchFamily="2" charset="-122"/>
              </a:rPr>
              <a:t> </a:t>
            </a:r>
            <a:r>
              <a:rPr lang="en-US" altLang="zh-TW" sz="4000" dirty="0" err="1" smtClean="0">
                <a:ea typeface="宋体" pitchFamily="2" charset="-122"/>
              </a:rPr>
              <a:t>bù</a:t>
            </a:r>
            <a:r>
              <a:rPr lang="en-US" altLang="zh-TW" sz="4000" dirty="0" smtClean="0">
                <a:ea typeface="宋体" pitchFamily="2" charset="-122"/>
              </a:rPr>
              <a:t> </a:t>
            </a:r>
            <a:r>
              <a:rPr lang="en-US" altLang="zh-TW" sz="4000" dirty="0" err="1" smtClean="0">
                <a:ea typeface="宋体" pitchFamily="2" charset="-122"/>
              </a:rPr>
              <a:t>shū</a:t>
            </a:r>
            <a:r>
              <a:rPr lang="en-US" altLang="zh-TW" sz="4000" dirty="0" smtClean="0">
                <a:ea typeface="宋体" pitchFamily="2" charset="-122"/>
              </a:rPr>
              <a:t> </a:t>
            </a:r>
            <a:r>
              <a:rPr lang="en-US" altLang="zh-TW" sz="4000" dirty="0" err="1" smtClean="0">
                <a:ea typeface="宋体" pitchFamily="2" charset="-122"/>
              </a:rPr>
              <a:t>fú</a:t>
            </a:r>
            <a:r>
              <a:rPr lang="en-US" altLang="zh-TW" sz="4000" dirty="0" smtClean="0">
                <a:ea typeface="宋体" pitchFamily="2" charset="-12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TW" sz="4000" dirty="0" smtClean="0">
                <a:ea typeface="宋体" pitchFamily="2" charset="-122"/>
              </a:rPr>
              <a:t>(not feeling well;</a:t>
            </a:r>
          </a:p>
          <a:p>
            <a:pPr eaLnBrk="1" hangingPunct="1">
              <a:buFontTx/>
              <a:buNone/>
            </a:pPr>
            <a:r>
              <a:rPr lang="en-US" altLang="zh-TW" sz="4000" dirty="0" smtClean="0">
                <a:ea typeface="宋体" pitchFamily="2" charset="-122"/>
              </a:rPr>
              <a:t>not comfortable)</a:t>
            </a:r>
            <a:endParaRPr lang="zh-CN" altLang="en-US" sz="40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4000" dirty="0" smtClean="0">
                <a:ea typeface="宋体" pitchFamily="2" charset="-122"/>
              </a:rPr>
              <a:t>               </a:t>
            </a:r>
          </a:p>
        </p:txBody>
      </p:sp>
      <p:pic>
        <p:nvPicPr>
          <p:cNvPr id="6" name="Picture 2" descr="http://www.seethecup.com/wp-content/uploads/2008/02/sick_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2656"/>
            <a:ext cx="3690410" cy="29523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3501009"/>
            <a:ext cx="55446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CN" sz="4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CN" sz="44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身体不舒服。</a:t>
            </a:r>
            <a:endParaRPr lang="en-US" altLang="zh-CN" sz="44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酸</a:t>
            </a:r>
            <a:r>
              <a:rPr lang="zh-TW" altLang="en-US" sz="4000" dirty="0" smtClean="0">
                <a:ea typeface="宋体" pitchFamily="2" charset="-122"/>
              </a:rPr>
              <a:t> </a:t>
            </a:r>
            <a:r>
              <a:rPr lang="en-US" altLang="zh-TW" sz="4000" dirty="0" err="1" smtClean="0">
                <a:latin typeface="+mj-lt"/>
                <a:ea typeface="宋体" pitchFamily="2" charset="-122"/>
              </a:rPr>
              <a:t>suān</a:t>
            </a:r>
            <a:endParaRPr lang="en-US" altLang="zh-TW" sz="4000" dirty="0" smtClean="0">
              <a:latin typeface="+mj-lt"/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TW" sz="4000" dirty="0" smtClean="0">
                <a:ea typeface="宋体" pitchFamily="2" charset="-122"/>
              </a:rPr>
              <a:t>(sore; tired)</a:t>
            </a:r>
          </a:p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我的手很酸。</a:t>
            </a:r>
            <a:endParaRPr lang="en-US" altLang="zh-CN" sz="40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我的脚很酸。</a:t>
            </a:r>
          </a:p>
          <a:p>
            <a:pPr eaLnBrk="1" hangingPunct="1">
              <a:buFontTx/>
              <a:buNone/>
            </a:pPr>
            <a:r>
              <a:rPr lang="en-US" altLang="zh-CN" sz="4000" dirty="0" smtClean="0">
                <a:ea typeface="宋体" pitchFamily="2" charset="-122"/>
              </a:rPr>
              <a:t>               </a:t>
            </a:r>
          </a:p>
        </p:txBody>
      </p:sp>
      <p:pic>
        <p:nvPicPr>
          <p:cNvPr id="93186" name="Picture 2" descr="C:\Users\Owner\AppData\Local\Microsoft\Windows\Temporary Internet Files\Content.IE5\WX72B58T\MP90020223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429000"/>
            <a:ext cx="4032448" cy="2661416"/>
          </a:xfrm>
          <a:prstGeom prst="rect">
            <a:avLst/>
          </a:prstGeom>
          <a:noFill/>
        </p:spPr>
      </p:pic>
      <p:pic>
        <p:nvPicPr>
          <p:cNvPr id="93188" name="Picture 4" descr="http://candidkerry.files.wordpress.com/2011/11/hand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0"/>
            <a:ext cx="2468030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痛</a:t>
            </a:r>
            <a:r>
              <a:rPr lang="zh-TW" altLang="en-US" sz="4000" dirty="0" smtClean="0">
                <a:ea typeface="宋体" pitchFamily="2" charset="-122"/>
              </a:rPr>
              <a:t> </a:t>
            </a:r>
            <a:r>
              <a:rPr lang="en-US" altLang="zh-TW" sz="4000" dirty="0" err="1" smtClean="0">
                <a:latin typeface="+mj-lt"/>
                <a:ea typeface="宋体" pitchFamily="2" charset="-122"/>
              </a:rPr>
              <a:t>tòng</a:t>
            </a:r>
            <a:endParaRPr lang="en-US" altLang="zh-TW" sz="4000" dirty="0" smtClean="0">
              <a:latin typeface="+mj-lt"/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TW" sz="4000" dirty="0" smtClean="0">
                <a:ea typeface="宋体" pitchFamily="2" charset="-122"/>
              </a:rPr>
              <a:t>(pain; to hurt)</a:t>
            </a:r>
          </a:p>
          <a:p>
            <a:pPr>
              <a:buNone/>
            </a:pPr>
            <a:r>
              <a:rPr lang="zh-CN" altLang="en-US" sz="4000" dirty="0" smtClean="0">
                <a:ea typeface="宋体" pitchFamily="2" charset="-122"/>
              </a:rPr>
              <a:t>我头痛。</a:t>
            </a:r>
            <a:endParaRPr lang="en-US" altLang="zh-CN" sz="40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我眼睛很痛。</a:t>
            </a:r>
          </a:p>
          <a:p>
            <a:pPr eaLnBrk="1" hangingPunct="1">
              <a:buFontTx/>
              <a:buNone/>
            </a:pPr>
            <a:r>
              <a:rPr lang="en-US" altLang="zh-CN" sz="4000" dirty="0" smtClean="0">
                <a:ea typeface="宋体" pitchFamily="2" charset="-122"/>
              </a:rPr>
              <a:t>               </a:t>
            </a:r>
          </a:p>
        </p:txBody>
      </p:sp>
      <p:pic>
        <p:nvPicPr>
          <p:cNvPr id="103426" name="Picture 2" descr="C:\Users\Owner\AppData\Local\Microsoft\Windows\Temporary Internet Files\Content.IE5\5U4R62ZV\MP90042437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48680"/>
            <a:ext cx="3789040" cy="378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痒</a:t>
            </a:r>
            <a:r>
              <a:rPr lang="zh-TW" altLang="en-US" sz="4000" dirty="0" smtClean="0">
                <a:ea typeface="宋体" pitchFamily="2" charset="-122"/>
              </a:rPr>
              <a:t> </a:t>
            </a:r>
            <a:r>
              <a:rPr lang="en-US" altLang="zh-TW" sz="4000" dirty="0" smtClean="0">
                <a:latin typeface="+mj-lt"/>
                <a:ea typeface="宋体" pitchFamily="2" charset="-122"/>
              </a:rPr>
              <a:t>y</a:t>
            </a:r>
            <a:r>
              <a:rPr lang="vi-VN" altLang="zh-TW" sz="4000" dirty="0" smtClean="0">
                <a:latin typeface="+mj-lt"/>
                <a:ea typeface="宋体" pitchFamily="2" charset="-122"/>
              </a:rPr>
              <a:t>ă</a:t>
            </a:r>
            <a:r>
              <a:rPr lang="en-US" altLang="zh-TW" sz="4000" dirty="0" err="1" smtClean="0">
                <a:latin typeface="+mj-lt"/>
                <a:ea typeface="宋体" pitchFamily="2" charset="-122"/>
              </a:rPr>
              <a:t>ng</a:t>
            </a:r>
            <a:endParaRPr lang="en-US" altLang="zh-TW" sz="4000" dirty="0" smtClean="0">
              <a:latin typeface="+mj-lt"/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TW" sz="4000" dirty="0" smtClean="0">
                <a:ea typeface="宋体" pitchFamily="2" charset="-122"/>
              </a:rPr>
              <a:t>(itchy; to itch)</a:t>
            </a:r>
          </a:p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我鼻子痒。</a:t>
            </a:r>
            <a:endParaRPr lang="en-US" altLang="zh-CN" sz="40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我眼睛很痒。</a:t>
            </a:r>
          </a:p>
          <a:p>
            <a:pPr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               </a:t>
            </a:r>
          </a:p>
        </p:txBody>
      </p:sp>
      <p:sp>
        <p:nvSpPr>
          <p:cNvPr id="107522" name="AutoShape 2" descr="data:image/jpeg;base64,/9j/4AAQSkZJRgABAQAAAQABAAD/2wBDAAkGBwgHBgkIBwgKCgkLDRYPDQwMDRsUFRAWIB0iIiAdHx8kKDQsJCYxJx8fLT0tMTU3Ojo6Iys/RD84QzQ5Ojf/2wBDAQoKCg0MDRoPDxo3JR8lNzc3Nzc3Nzc3Nzc3Nzc3Nzc3Nzc3Nzc3Nzc3Nzc3Nzc3Nzc3Nzc3Nzc3Nzc3Nzc3Nzf/wAARCACfAKMDASIAAhEBAxEB/8QAHAABAAICAwEAAAAAAAAAAAAAAAYHBQgBAwQC/8QAQhAAAQMDAgQEBAMFBQYHAAAAAQIDBAAFEQYhBxIxQRMiUWEUMnGBI0KRCFJiocEVFiQzsSWCkrLC0TRDVHJz0vD/xAAUAQEAAAAAAAAAAAAAAAAAAAAA/8QAFBEBAAAAAAAAAAAAAAAAAAAAAP/aAAwDAQACEQMRAD8AvGlKUClKUClKUClK4JwKD5dcSy2pxeeVIycAn+QryyLgw3b1T2j47CU8/MyQrKe5HrgZP2rqcvtnTKTEXdYKZKlcqWTJQFlXoE5zmvh/4OxQ7jccOBkhUh1pJKsqA35E9irA2HU79SchlMigOahTiZbS4Mi7PSJN9mKUqJbW5Km47GBkhXLjmQgEcylA5JGBukV9N327wJb0FDUjUVxUrLvwrKI8SF08hcVvnBzglSts4AwKDJ651H/dawO3JMRct7xENMsIO7i1HAFYTRuu5lxvr2n9T2lVou6W/FZbKspeR/Ce569M9D6GorrO/wBx1y0jSVjgtO3Vp1L0uVGkEx4aknYBzAyfU42PTJBxir5oniiZsK8O3CPcZ0A80csuJC0EncAKSkEfX3oL7BzSq1tHF22h1uFqq3TrDOIGRKZUGyduhxkD6j71YkWUxMjtyIrzbzLqQptxtQUlQPQgjqKDupSlApSlApSlApSlApSlApSo7rzVUfSGnX7o+jxXAQhhnOPEWeg+nUn2FBIq4ICkkKAIOxB71Rln0drrXQ/tm/6gk2ph7zMsIKvkO45WwoBI3777b1mxww1TaD8Tp7XU3x0jZqSklCvrlRH6pNBafwsYp5THZ5fTkGK8N/tRu8BEREgsIEhl1ZSnPOhCwoo6jGQnGe2ehqi9a8ReItmlIt9yQzanQNnGGEqDwGxKVKyMd9txUAmaw1LMWVSdQXNzPb4pYT+gOKDaW52ecLlPvMFxp2eYAi29p1OEsrJJUpSupBPJkeiO+agt6k3e5hGhdFuHkip8O83nOEoWd3Bzfvk8xVjfJI23xRf9u3nOTdp+fUyV/wDevhu83RmK7GZuUxth9ZceaQ+oJcUeqlDO5x60GwunoMWK2nSeiS6mK2rN1vjWM83dCFEEKWcY22QPepvAvdvfvMiyRHi9JhMpXIIVzBvOyUqOfmOCf9aoqHxkXatGQ7NZrQiNOZYDJkFYKBgAc4TjJUeu/Q+tZPglqCzo1VPjIL8dy4RGyXJbwUp19BJcOfVXMSPoaC3tUW2wXa0OjUTURyAhJUXXiAG9j5gv8p67g1XcJibwwmMzIb8i4aLnLHMlQJXAKtws/wAPXfbrvvjMJsGn3b9p2Oi6apmpioMlEdsLKmI4YSFBZGTkb9gCKtTQ2oXbuxJ0prBttV3YZIcSsZROYIwHE9lAgjP646gBPWHUPNIdaWlbawFIUk5BB712VXVgmOaFvyNK3NajZpaybLLcXnlJ6sKPYgny+u3rgWIOlBzSlKBSlKBSlKBSlKBVX8UI6LrrnRVmlp8SC8+6660oZSspCcZHfvt71PNSXqJp6yy7rPVhiM2VEDqs9Ake5OAK1he1/cp2uYeprgedUV8KbjoHlbaycoT9id+5oNsAB2Fc4rpgy486GzLiOJdjvoDjbiTkKSRkGu8HIyKDAa10vB1ZYnrbNQOcjmYexu05jZQ/r6itbLTp/TcNyUjWd5lRJMd9TKoEOOVOkp2KuYjlA9K2xV0qkdd8Pkam4rfDw3/Abfiolz1cuS2AeTKe2Vcv2wSaDFWa6cIHo8qPKtEuIlKMh2TzLW528pSSQf0r1aV4Taa1RYm5sS+SEyVeZbbTjbgYB3SlaQMhQTjIz1zVo6e4f6Z0/GQ1FtbDq0pwqRJQHHF+5JH+mBXh1hpgRIq79pRpEG9QUF1IYQEtykjctOIGAoEA47g9xQVJqPgjqG2JU7aXGboyPyoPhuj/AHScH7H7VW0yNIgyHIsxhxh9s4W06kpUn6g1uhap7VztcOexnwpTCH0ZGDyqSFD+RrFar0hZ9Vw1R7vFSpfLhuQjAda90q/odvag1f0vqdy0eJEmM/F22Q04w6ydloQ5gLLSvyqOBnscVdRskbVthVqPSd0Wq5x5Zk25XyljlSEmOoHcJPLvnbfO4O9R8Q9AXLRc4eJ+PbXV4jy07cx3PKodlYH0Pb28ehdXztHXpM2EorYcwiVHPyvIz/zDfB7fQnIbBRHbbxR0W5HmtGPMbUW3mz/mQ5KcjmHcb9PUEg966OG+rZbsyTpHUpCL5bPIHCrPxTY6KHvjB9wQfWsReZzVpuMPiRpg/E2ieEtXhpv9zOPE5f3knY+49yaz+vdOo1VY417044lN4iITJt0pkgFwYyE57gjpnbPtmgndKiPDrWLWrLSVPgM3WJ+FOjYwULGxIHXBwfpuO1S7rQKUpQcE4GTWFVqyypiyZQmoVGjr8NTyAVIWv9xBA86s7cqcnO3WofdbrM1C1BafYU8zdEq+Ds8d7lS4hPzOSnQMhA2BQn1webO1e6u1HOYEeRam1OxPEMJFyZSG0uYHnbiIGQ2jtzjKjt5tqC5DriCZzVuaiynp6lfix2eVRio6hbyshLYxvjJO/Q1ir3xRtjE3+zNORJF/uZyA1CTltJ/iX6e4zjBziorpnh3d73BC9UPKtNmWrxU2eN5Vud8vL+ZRPXzEnf8ALjFc3HiXo3RtvctmiYCH3uUgOMp5W+bGylLPmWenr060FdcRtc6h1DNetl4SzFahyFoVEjjZK0kp8ysnmI6Z6e1YfRemJuq76zbYGE58zzxHlabHVR/oO5IrCyXXJEhx95ZW64orWo91Hcn9a2Z4IaYRY9ItT3Uf425gPuKI3DePw09PQ5+qqDGQ3blwmUIdwD9z0m4v8KU2jmdhKJ3Cx+71O3232qybTeLdeYiZdrmMymFfnaWFYPofQ+1dN7bu6kJVZ1wVEA+JHmNq5XfbnSfL/wAKqrtrTNlmX4IDU3R2pV+cCG/+FLA6lv8AKsdCUgA7bjuQtgmoQLpGsWu9RSb9NZjR3YMRcVbh5R4aC4FpHqQtWdv3k132awavgTG1TNZpnw0KHMy7bEJWpPpzhWc++9c8RdDxNa2tDTi/h50fKo0gJzy56pI7g4HuMUEF1Bx6jNOqa0/alPpTkB+WvkB9CEjJIPuQelden+Lt31Q25Yk2Zv8AtaYPCYfjk+G3nZS1pOSAkb9d8Y2rCQ+A+onJZRMuFvZj5/zUFThI9k4H8zVmRdMxdCWJTGnG2WHnQPirtMUCGwMDmPcnfyoG2f5hI7I4208u0wQ38Fa2Go5UDkhwJGEfZHKf94VmqjGjGFCOp5ht9m3cuIyZCCl19RJU4+sEAgrUe/oTtmpPmg8d2tkS8W5+33FkPRn0FDiD3H9D71qfxA0hI0bqByA6VOxljxIzxGPEb/8AsOh/XuK28qA8ZdNJv+jZLzaMy7cDJZITkkAeZPvkZ+4FBUfCDWMa1SpNgvykKslyQpKw7uhtZGN89EqGx98e9WDwDukqdbrvEQ04LLFk/wCAU6fMgKKiWye+Byn25vcY14B9OhPQ1tDo272fT3COBdWeX4WNC8R0IIyt786fqV5FBiLvHRF46WY2Ylp6VFWu5pbHlUkBWCoY74G/ripbY746i4XeFPdW+Gbx8LHcCQMJW0lwJPT5Sop9cYzk5NQjhh8e9Cv+vrjHck3G4rLcNkDJKQcJSkjoCopT7BGTtUjsmj50LUUFx94OQ4hdnvvbAy573MlSinslKdh9R1xQT2lKUGNeslvdlRJRjIS9F5w0pHlwF/OCB1B6keoBqA3jhc7K0uuxRZqGm4MtUqzu78zQUSVNL9RknCgc9PTe0K4xQU5pfiRddPXT+7vEhlTLqTytz1I2UM7FWNlJ/iH37mvDxK4TJmpVfdGIQ4HBzuQmjkLzuVtnOO/y/p6Va+qtK2fVMD4S8RQ6E5LbqdnGj6pV27bdDjeqelz7xwZv0eAJirrp+WC4hh3ZaEg4Vy74ChkdNj6CgqiBbXX71GtklK47jslDC0rSUqbKlBJyD0Irc6O0hhlplpIS22kIQkDASAMACq7vmmtLcUrUi7WiW21PSkckxn50K2PK6nqSPfcdjWH07rW96HnNaf4htOGN8sa7DK0kduY/mG3X5htkd6C4ahWpVC/wr/aZEf4S4WtKZUJ9K+ZXylTbydgU+YLSR7HsamEd9uSyh5hxDjSwFIWgghQPQgioZqO2y4t+v2oVKIgjT5jJQkjK3Apas47YGP8AiNBkeHOozqrScK6OpCZBBbkJHTxEnBI9j1+9Seqv/Z6hvR9DuSHVEolS1raB7AAJOPuk1aFAr5WgLGFAH6jNfVKDjoKj2qr1crQ/aW7ZalzxLlpZe5eb8FHdZwO3vtXt1HfoOnLW5cro4tEZtSUkoQVKJUcAACum46hiwtOrvDxMdBjKfbRIQUrOElWCjrn1HUUGYKkoA5iAM4GT3roiy4tyhh6K4h5h1OyhuCCM7j6EfrUA1HeZsiTKjPIlhIdZ5LdGcCHcBtTiyp4KAbGwzv2O5zipToVhmPpG0tsIZSj4ZKvwWCykk7k8h3GSTuep3oNUNUW0WfUVytyQUpjSVtoBOTyg+X+WKlGiI181nEiaMirW3aWpBlS3k/kSfX75wnuTntt4OLAA4iXwD/1P/SKsT9mfcajGAf8Awxzj/wCWgua1W2NabbGt8JHJGjNpbbTnoAMfr716xXNKBSlKBSlKBVK/tKwVrt1juAxyMvOsKHusJUP+RVXVUN4u2c3nQNzabSVPMI+JbAGTlG5A+2aDWrSFzvFsvcRVglqjzHnUtoHPhDhJwErHQg571e1t1nbr6TpTiNakW+5rwPCkIyy+eykK/Kcg43x2BJ2rXJl5cd5t5hZQ62oLQoflUDkGtsHrZZuI2joT1yjBTcuOl1C0kBxhZAzyq7EHb0ON80EdZsOouHT5d0141606pRU9bXF5fjg9S0e/07/zqQscRdHTIDjrt5ispAUl2PK8jgx1SUK3PpsDmoei66k4WyW4t+8S8aVKuRmckZejA/KlXt7H12P5asFEHTWqYjNxEO33Fl3CkPqaSrP3xnI9D0oIPp+/XrWs1cTRwTYdLwMNiWlhJcdI/KhJ8qR7Y2HXc4r06zsNviwfiNSa/vjKG0khsSmmvEOMgBCEDmO3oTVjsR2YrKGYzSGmUbJbbSEpH0AqjrvZZ+j9bz7xd9OjU1suD/Oy9yeK6ysnKQBvjc8uMYIAwe1BO+DN2uN40W0/c1vPeG+tph945W62DsVHuRuM+1SC63K7xr3bIVvsxlw5BV8VMLwQmOB7dSf/AN9IPP0v8bpqXf8AXs2XFWiOpxuDDkFtmAgA8qUJGxX0znO+1ZbhzfpSdLaZYvfjOSLkh1LEhR5shGVISo9eYoCjn+E+oyE8IBTgjI9xUN4lsOJ05cn4zi2XnIa21OttgqwBsFLVshvc56HfY5rNuti/w7fLg3GRGj+Kh9QZwlTyR+RR6gZ6464x0r41bZnr/bEQWpDcdPxDTq3VNhakhC0q8mdgrbqQR7UFUXaS3Lky2I0RpYdXKWwywz4sV5YabZCwQOZa+ZZSVLKUjcmrf05DegWOHHlhQfQ2PFC5BeIV3HOQMj7ADtWIt+nLZaITlxlJU0+gOOyZCiCtQLvinmIGT8qdvQYFdGqdZQ2eHUrUNvdX4b8dSYi1oKVFaspTsd+u/wBs0GteuLgLpq+8TUFJQ7Lc5Sk5BSDgH7gVc/7N0IN6cus0oIW/LDfMR8yUJyP5rVWvuBnfpW2PCa0rs+gLSw4FJddbL6wobgrPNj22IoJhSlKBSlKBSlKBXy4kKQUqGQRgg96+qUGonEfTLultWTIJRiMtZeiqAwC0o5A+3Q/SrH/Z+1g23z6Wnugc6i7BUojGTutH/UPvU84r6KTrCxf4YITdImVxVq/NnHMg/XH6gVq3h+FK38ViQw5uN0LbWk/qCCKDdeQy1JZWw+2h1pxJStCxkKB7EVVk/SF80FPdvOgOaVblkKl2VwkkgdS2fXH3H8XSuOE/FONeIzNn1C+lm6Iwhp9xQCZI6Dc9F9sd+3pVsZzQYTSeqLbqq3CXbnPMnyvR3NnGFd0qHb+tdWr5Go40VtemWrUtWfxV3B1SQnpjAHXv1I7dawmtdIhDr2pdPXNuw3lps+LKWQll5I7O58vYeYj65qOzNXLlRVWPidpGWWuYZlxWVLYXtssFJyNj1SSfpQZKbZLtPhLufE26wTaIWXzb7eFJacIGQXFHdW/RIzk4+lYrhk0phuxOy2Cxbp1zmybW2pRPg5aw2jHYFBfPXGw7msZPa0HKtRhaVsN7u7y1H4eGhctLDbhBwtXMoAAHqf6ZNTPh/oy5We0WNu8ykrMBb0kRxvyOrTypAV6JSpzb1V7UHdphS2bpp9lK1Bty2TfEQDsoofa5f051frWasenn7XfLtcpF2lzfj3AUMvK8jCRnCUjp3x9AK8undOS4T9qlzHkc8WNKbW2NzzPOIXsfYIx96k7rqGm1OOrCEJGVKUcAD1J7UEd0ZqN/VMGbKk2eRbmW31MtJljCnUgDJII23JHcbdao3jNrZjUVxatNnWk2mAryqbxyPOYxzJx+UDIH1PtWc4s8VhOQ7YtMPn4Y+WVNQf8ANGDlCP4fU9+nTrUESK/KlNR4rS3nnVBLbaBlS1HoAKCQ8ONMu6p1XDg8mYraw9KURsGkncff5fvW3CEhKAlIAAGAB2qF8LNEo0fYgl8IVc5WFy3E7gfuoB9Bn9c1NqBSlKBSlKBSlKBSlKDgjNVdxY4Xo1KF3expQ1d0j8VvomUB6nsr0PfoexFpUNBpJMiyIEp2LLYcYfaVyuNOpKVJPoRViaL4w3ywtoi3RP8AasJOAA6vDqBt0Xg5+h/Wrr1toGy6wYJnshmaBhuY0AHE47H95PXY+u2K1lRpK+u3W4WuPAW9NgE+Oy2ocwAOOYJJyodNwO49aC+HeIekNTw2HjObbfiKMhu3z1BlLrwSeQKUfLgE5zuAcHtXBdnck4u6jVFgtMJlXS6oKVrdUQT4ccElKEJAxkBRJIG5ya1wfYejurZkNLadQcLbcSUqT9QayekmmX9T2aPMAMR+ew2+hRwlaC4nIPtig2EtfEXlYadRpe+LsvKkIufheIVp6c6kpGcd87n2qYN6jsbltRcxd4IgLGRIU+lKPpknY52x1ztUOu+ipumXje9AOusraBU/Z1LJYkp7hIPyq64+3TfNZ8S7XaL3aG9aaaZSylSw1doYHKY7x7lPYk5Bx1OD3NBZ2ouMel7Q0pEB5d0kj5URhhH3WdsfTP0qltb8R79qwqafe+EgZ2hMKwk/+49Vde+3tUUgQZdwlJjQIzsh9XRtlBUf0FWbpHgre7otL1/ULVFB/wAvyreWPYAkJ++/tQVra7dLu89iDb2Fvyn1cjTSOqj9+nuT0rZLhjwzi6RbE64FEq8LTguAZQwD1SjPf+Lr9qkmmNF2HS7aRaLcy28ElKpKxzOqB6grO+PYbVIaBilKUClKUClKUClKUClKUChpVdcXdYXLT8W32uwI/wBq3VwttOYB8MApG2duYlQAzt1oLDOarfiTbXbFebfry1tq8SGtLVyQgZ8SMTgqx6j/ALE7CsZC4OSLigSdXamuUqYvdYju+VGewUsHODnsPpWTHCGExHcZt+pNQsIcQUrQqSlbawRggp5QDQd/FDSsTW2khOtQbemso+JhvtAEvpxkoz3Ch09wKgrGkLLqrhwnUWmoXwl/iI5nER1qwXG/mATkgEjzDG+4qdcNIl10rJf0bc2lPxWGlSYFwbQQhaCocyD6KClZx7n2z4bOP7q8YZ9rQQm33+P8U02OiXkglQA98LP0I9KCVcO9Rp1VpSFcSU/EcvhyUp/K4nY7dgev3qO610rGg3CRc47bbdru6PhL0yEbZWcNyBjopKyCT7k+9Y+6h3hhrBy8MMrXpi8uATEo3+Ee/eA7A5J/UdgKsiSiJfbG62hxt+HOjlIWk5StC04yD6YNBSOgnmY3FDTjMdlhl4252FNaaSE8rzIcClEDuotg/er+xWv+lIDrfFnTb8ll5u4ONSPj+cbKcbS62XBsMcwQCfdR33q/ZCnEMqUy34jgHlRzcufvQdlcZ36VDpV2uypAauTy7WhLLr7rMRkOOciVJSnlcOUnmKugSD1r4MqfFuy37bbXnY6Lg1DekPyXHlONqKQsoRk8vKtWSenKg/YJrSuBXNApSlApSlApSlApSlAqDcUNCK1hBjvwJHw11gkqiuFRCTnBKSR03AIPY1OaUFVReJF+0+gRtb6WuAeRt8ZAa523PQ7nlz9/sOlZlri7o1wpQu4SGnFf+W5EdBH6JxU7wK6vhY+c+A1n15BQRJPEW2S0gWa3Xm6PKOAiNAcSAf4lLCUge+a8Nr0tebxriPq/UJagiI0W4VuZX4ikgpIJcV0z5lbJ9t9t7AwO1c0HluNvjXSC/BnsoejPoKHG1dCDVbDROstKPFOh7+wu1klQg3Mkhvfok4O33T981addUlluQytl9CVtrSQpKkggj6GgrrTLbsLVa52o58O46jkthl74LHg26OMkcxxsVKwMHck7bAmrJBqASdOXvxVx4jSPCS7zMPSJKAyxjPKsMtNo8RQ6gLOxwc7A1O4zZaZbaUtThQkJK1dVYHU+9AUw2p7xSgFfLy5PpnP+tfYTg19UoFKUoFKUoFKUoP/Z"/>
          <p:cNvSpPr>
            <a:spLocks noChangeAspect="1" noChangeArrowheads="1"/>
          </p:cNvSpPr>
          <p:nvPr/>
        </p:nvSpPr>
        <p:spPr bwMode="auto">
          <a:xfrm>
            <a:off x="63500" y="-546100"/>
            <a:ext cx="1143000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524" name="Picture 4" descr="http://4.bp.blogspot.com/_7woyZRRHyrw/S8XHACa8t-I/AAAAAAAAAHo/PVOdoDik4IY/s1600/Scrat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340768"/>
            <a:ext cx="4200525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TW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语法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(grammar points)</a:t>
            </a:r>
          </a:p>
          <a:p>
            <a:pPr>
              <a:buNone/>
            </a:pPr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一</a:t>
            </a:r>
            <a:r>
              <a:rPr lang="zh-TW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、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S </a:t>
            </a:r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怎么了？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	the way to ask “what’s wrong with S ?</a:t>
            </a:r>
            <a:r>
              <a:rPr lang="zh-CN" alt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”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+mj-lt"/>
                <a:ea typeface="DFKai-SB" pitchFamily="65" charset="-12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or  </a:t>
            </a:r>
            <a:r>
              <a:rPr lang="zh-CN" altLang="en-US" dirty="0" smtClean="0">
                <a:latin typeface="+mj-lt"/>
                <a:ea typeface="DFKai-SB" pitchFamily="65" charset="-120"/>
              </a:rPr>
              <a:t>“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What’s the matter with S”?</a:t>
            </a:r>
          </a:p>
          <a:p>
            <a:pPr lvl="0"/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你怎么了？</a:t>
            </a:r>
            <a:endParaRPr lang="en-US" altLang="zh-CN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>
              <a:buNone/>
            </a:pPr>
            <a:r>
              <a:rPr lang="en-US" dirty="0" smtClean="0">
                <a:latin typeface="+mj-lt"/>
                <a:ea typeface="DFKai-SB" pitchFamily="65" charset="-120"/>
              </a:rPr>
              <a:t>	What’s wrong with you?</a:t>
            </a:r>
            <a:endParaRPr lang="en-US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/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老师怎么了？</a:t>
            </a:r>
            <a:endParaRPr lang="en-US" altLang="zh-CN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>
              <a:buNone/>
            </a:pPr>
            <a:r>
              <a:rPr lang="en-US" dirty="0" smtClean="0">
                <a:latin typeface="+mj-lt"/>
                <a:ea typeface="DFKai-SB" pitchFamily="65" charset="-120"/>
              </a:rPr>
              <a:t>	What’s wrong with teacher?</a:t>
            </a:r>
            <a:endParaRPr lang="en-US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C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二</a:t>
            </a:r>
            <a:r>
              <a:rPr lang="zh-TW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Q: </a:t>
            </a:r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你哪儿不舒服？</a:t>
            </a:r>
            <a:endParaRPr lang="en-US" altLang="zh-CN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1">
              <a:buNone/>
            </a:pPr>
            <a:r>
              <a:rPr lang="en-US" dirty="0" smtClean="0">
                <a:latin typeface="+mj-lt"/>
                <a:ea typeface="DFKai-SB" pitchFamily="65" charset="-120"/>
              </a:rPr>
              <a:t>		</a:t>
            </a:r>
            <a:r>
              <a:rPr lang="en-US" sz="3200" dirty="0" smtClean="0">
                <a:latin typeface="+mj-lt"/>
                <a:ea typeface="DFKai-SB" pitchFamily="65" charset="-120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A:</a:t>
            </a:r>
            <a:r>
              <a:rPr lang="zh-CN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我 </a:t>
            </a:r>
            <a:r>
              <a:rPr lang="en-US" sz="3200" u="sng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body part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  </a:t>
            </a:r>
            <a:r>
              <a:rPr lang="zh-CN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不舒服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/</a:t>
            </a:r>
            <a:r>
              <a:rPr lang="zh-CN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痛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/</a:t>
            </a:r>
            <a:r>
              <a:rPr lang="zh-CN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酸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/</a:t>
            </a:r>
            <a:r>
              <a:rPr lang="zh-CN" sz="3200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痒。</a:t>
            </a:r>
            <a:endParaRPr lang="en-US" altLang="zh-CN" sz="3200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1">
              <a:buNone/>
            </a:pPr>
            <a:endParaRPr lang="en-US" sz="3200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/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我头痛。</a:t>
            </a:r>
            <a:endParaRPr lang="en-US" altLang="zh-CN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/>
            <a:endParaRPr lang="en-US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/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我眼睛痒。</a:t>
            </a:r>
            <a:endParaRPr lang="en-US" altLang="zh-CN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/>
            <a:endParaRPr lang="en-US" dirty="0" smtClean="0">
              <a:solidFill>
                <a:schemeClr val="tx1"/>
              </a:solidFill>
              <a:latin typeface="+mj-lt"/>
              <a:ea typeface="DFKai-SB" pitchFamily="65" charset="-120"/>
            </a:endParaRPr>
          </a:p>
          <a:p>
            <a:pPr lvl="0"/>
            <a:r>
              <a:rPr lang="zh-CN" dirty="0" smtClean="0">
                <a:solidFill>
                  <a:schemeClr val="tx1"/>
                </a:solidFill>
                <a:latin typeface="+mj-lt"/>
                <a:ea typeface="DFKai-SB" pitchFamily="65" charset="-120"/>
              </a:rPr>
              <a:t>我肚子痛。</a:t>
            </a:r>
            <a:endParaRPr lang="en-US" dirty="0">
              <a:latin typeface="+mj-lt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20486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My head hurts.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328498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My eyes itch.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458112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My tummy hurts.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60648"/>
            <a:ext cx="4593704" cy="194421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Chinese 2 Unit 4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中文二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zh-C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第四单元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Going to the Doctor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611560" y="1916832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Objectives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In this unit, you will use Chinese to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express the discomfort of specific body part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describe the symptoms of an illness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provide advice on how to recover from an illness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converse with a patient or a doctor about an illness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Arial" pitchFamily="34" charset="0"/>
              </a:rPr>
              <a:t>describe something that has happened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348880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prstClr val="black"/>
                </a:solidFill>
                <a:latin typeface="Calibri"/>
                <a:cs typeface="+mj-cs"/>
              </a:rPr>
              <a:t>考你的同桌</a:t>
            </a:r>
            <a:r>
              <a:rPr lang="en-US" altLang="zh-CN" sz="4000" b="1" dirty="0" smtClean="0">
                <a:solidFill>
                  <a:prstClr val="black"/>
                </a:solidFill>
                <a:latin typeface="Calibri"/>
                <a:cs typeface="+mj-cs"/>
              </a:rPr>
              <a:t>!</a:t>
            </a:r>
          </a:p>
          <a:p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/>
            </a:r>
            <a:b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</a:br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>Point to a </a:t>
            </a:r>
            <a:r>
              <a:rPr lang="zh-CN" altLang="en-US" sz="4000" b="1" dirty="0">
                <a:solidFill>
                  <a:prstClr val="black"/>
                </a:solidFill>
                <a:latin typeface="Calibri"/>
                <a:cs typeface="+mj-cs"/>
              </a:rPr>
              <a:t>身体部位 </a:t>
            </a:r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>learned</a:t>
            </a:r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，</a:t>
            </a:r>
            <a:endParaRPr lang="en-US" altLang="zh-CN" sz="4000" b="1" dirty="0" smtClean="0">
              <a:solidFill>
                <a:prstClr val="black"/>
              </a:solidFill>
              <a:latin typeface="Calibri"/>
              <a:cs typeface="+mj-cs"/>
            </a:endParaRPr>
          </a:p>
          <a:p>
            <a: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  <a:t/>
            </a:r>
            <a:br>
              <a:rPr lang="en-US" altLang="zh-CN" sz="4000" b="1" dirty="0">
                <a:solidFill>
                  <a:prstClr val="black"/>
                </a:solidFill>
                <a:latin typeface="Calibri"/>
                <a:cs typeface="+mj-cs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Calibri"/>
                <a:cs typeface="+mj-cs"/>
              </a:rPr>
              <a:t>问：这是什么</a:t>
            </a:r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？</a:t>
            </a:r>
            <a:endParaRPr lang="en-US" altLang="zh-CN" sz="4000" b="1" dirty="0" smtClean="0">
              <a:solidFill>
                <a:prstClr val="black"/>
              </a:solidFill>
              <a:latin typeface="Calibri"/>
              <a:cs typeface="+mj-cs"/>
            </a:endParaRPr>
          </a:p>
          <a:p>
            <a:r>
              <a:rPr lang="zh-CN" altLang="en-US" sz="4000" b="1" dirty="0" smtClean="0">
                <a:solidFill>
                  <a:prstClr val="black"/>
                </a:solidFill>
                <a:latin typeface="Calibri"/>
                <a:cs typeface="+mj-cs"/>
              </a:rPr>
              <a:t>答：那是（耳朵）。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618257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</a:rPr>
              <a:t>现在做：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2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Speaking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1) Work on all these 10 terms with your partner. </a:t>
            </a:r>
            <a:r>
              <a:rPr lang="zh-CN" altLang="en-US" dirty="0" smtClean="0"/>
              <a:t>一个人说中文，一个人说英文。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2) Simon says! </a:t>
            </a:r>
          </a:p>
        </p:txBody>
      </p:sp>
    </p:spTree>
    <p:extLst>
      <p:ext uri="{BB962C8B-B14F-4D97-AF65-F5344CB8AC3E}">
        <p14:creationId xmlns:p14="http://schemas.microsoft.com/office/powerpoint/2010/main" val="361779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 dirty="0" smtClean="0">
                <a:ea typeface="SimSun" pitchFamily="2" charset="-122"/>
              </a:rPr>
              <a:t>作业 </a:t>
            </a:r>
            <a:r>
              <a:rPr lang="en-US" altLang="zh-CN" sz="4400" b="1" dirty="0" smtClean="0">
                <a:ea typeface="SimSun" pitchFamily="2" charset="-122"/>
              </a:rPr>
              <a:t>Homework  </a:t>
            </a:r>
            <a:endParaRPr lang="en-US" altLang="zh-CN" sz="2800" b="1" dirty="0" smtClean="0">
              <a:ea typeface="SimSun" pitchFamily="2" charset="-122"/>
            </a:endParaRPr>
          </a:p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268760"/>
            <a:ext cx="7696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altLang="zh-CN" sz="2800" b="1" dirty="0" smtClean="0"/>
              <a:t>Finish the back of the vocab sheet</a:t>
            </a:r>
            <a:endParaRPr lang="en-US" altLang="zh-CN" sz="2800" b="1" dirty="0" smtClean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2800" b="1" dirty="0" smtClean="0"/>
              <a:t>Know the pinyin and </a:t>
            </a:r>
            <a:r>
              <a:rPr lang="en-US" sz="2800" b="1" dirty="0" err="1" smtClean="0"/>
              <a:t>yingwen</a:t>
            </a:r>
            <a:r>
              <a:rPr lang="en-US" sz="2800" b="1" dirty="0" smtClean="0"/>
              <a:t> for new vocab</a:t>
            </a:r>
            <a:endParaRPr lang="en-US" sz="2800" b="1" dirty="0" smtClean="0"/>
          </a:p>
          <a:p>
            <a:pPr marL="514350" indent="-514350">
              <a:lnSpc>
                <a:spcPct val="150000"/>
              </a:lnSpc>
            </a:pPr>
            <a:r>
              <a:rPr lang="en-US" sz="2800" b="1" dirty="0" smtClean="0"/>
              <a:t>	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912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Say the words that flashes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419872" y="1556792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头</a:t>
            </a:r>
            <a:endParaRPr lang="en-US" sz="43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1340768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身体</a:t>
            </a:r>
            <a:endParaRPr lang="en-US" sz="43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99592" y="2852936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嘴巴</a:t>
            </a:r>
            <a:endParaRPr lang="en-US" sz="43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372200" y="126876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眼睛</a:t>
            </a:r>
            <a:endParaRPr lang="en-US" sz="43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516216" y="2780928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鼻子</a:t>
            </a:r>
            <a:endParaRPr lang="en-US" sz="43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707904" y="2996952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300" b="1" dirty="0">
                <a:ea typeface="宋体" pitchFamily="2" charset="-122"/>
              </a:rPr>
              <a:t>耳朵</a:t>
            </a:r>
            <a:endParaRPr lang="en-US" sz="4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4581128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手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4509120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脚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4509120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肚子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16216" y="4365104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牙齿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  <p:bldP spid="4" grpId="5"/>
      <p:bldP spid="4" grpId="6"/>
      <p:bldP spid="6" grpId="0"/>
      <p:bldP spid="6" grpId="1"/>
      <p:bldP spid="6" grpId="2"/>
      <p:bldP spid="6" grpId="3"/>
      <p:bldP spid="6" grpId="4"/>
      <p:bldP spid="6" grpId="5"/>
      <p:bldP spid="7" grpId="0"/>
      <p:bldP spid="7" grpId="1"/>
      <p:bldP spid="7" grpId="2"/>
      <p:bldP spid="7" grpId="3"/>
      <p:bldP spid="7" grpId="4"/>
      <p:bldP spid="7" grpId="5"/>
      <p:bldP spid="7" grpId="6"/>
      <p:bldP spid="8" grpId="0"/>
      <p:bldP spid="8" grpId="1"/>
      <p:bldP spid="8" grpId="2"/>
      <p:bldP spid="8" grpId="3"/>
      <p:bldP spid="8" grpId="4"/>
      <p:bldP spid="8" grpId="5"/>
      <p:bldP spid="9" grpId="0"/>
      <p:bldP spid="9" grpId="1"/>
      <p:bldP spid="9" grpId="2"/>
      <p:bldP spid="9" grpId="3"/>
      <p:bldP spid="9" grpId="4"/>
      <p:bldP spid="9" grpId="5"/>
      <p:bldP spid="9" grpId="6"/>
      <p:bldP spid="9" grpId="7"/>
      <p:bldP spid="11" grpId="0"/>
      <p:bldP spid="11" grpId="1"/>
      <p:bldP spid="11" grpId="2"/>
      <p:bldP spid="11" grpId="3"/>
      <p:bldP spid="11" grpId="4"/>
      <p:bldP spid="10" grpId="0"/>
      <p:bldP spid="10" grpId="1"/>
      <p:bldP spid="10" grpId="2"/>
      <p:bldP spid="10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我的身体 </a:t>
            </a:r>
            <a:r>
              <a:rPr lang="en-US" altLang="zh-CN" sz="4000" smtClean="0">
                <a:ea typeface="宋体" pitchFamily="2" charset="-122"/>
              </a:rPr>
              <a:t>bù shū fú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我的身体不舒服，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我头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tòng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，眼睛痛，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鼻子痛，嘴巴痛，耳朵也痛，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我的身体不舒服，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  <a:endParaRPr lang="zh-CN" altLang="en-US" sz="40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</a:t>
            </a:r>
            <a:r>
              <a:rPr lang="en-US" altLang="zh-CN" sz="4000" smtClean="0">
                <a:ea typeface="宋体" pitchFamily="2" charset="-122"/>
              </a:rPr>
              <a:t>___ ___bù shū fú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</a:t>
            </a:r>
            <a:r>
              <a:rPr lang="en-US" altLang="zh-CN" sz="4000" smtClean="0">
                <a:ea typeface="宋体" pitchFamily="2" charset="-122"/>
              </a:rPr>
              <a:t>___ ___</a:t>
            </a:r>
            <a:r>
              <a:rPr lang="zh-CN" altLang="en-US" sz="4000" smtClean="0">
                <a:ea typeface="宋体" pitchFamily="2" charset="-122"/>
              </a:rPr>
              <a:t>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我头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，嘴巴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，耳朵也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我的</a:t>
            </a:r>
            <a:r>
              <a:rPr lang="en-US" altLang="zh-CN" sz="4000" smtClean="0">
                <a:ea typeface="宋体" pitchFamily="2" charset="-122"/>
              </a:rPr>
              <a:t>___ ___</a:t>
            </a:r>
            <a:r>
              <a:rPr lang="zh-CN" altLang="en-US" sz="4000" smtClean="0">
                <a:ea typeface="宋体" pitchFamily="2" charset="-122"/>
              </a:rPr>
              <a:t>不舒服，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  <a:endParaRPr lang="zh-CN" altLang="en-US" sz="40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我头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，嘴巴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，耳朵也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我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，眼睛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鼻子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，耳朵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我们一起来唱歌！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en-US" altLang="zh-CN" sz="4000" b="1" smtClean="0">
                <a:solidFill>
                  <a:schemeClr val="accent2"/>
                </a:solidFill>
                <a:ea typeface="宋体" pitchFamily="2" charset="-122"/>
              </a:rPr>
              <a:t>___ ___</a:t>
            </a:r>
            <a:r>
              <a:rPr lang="zh-CN" altLang="en-US" sz="4000" b="1" smtClean="0">
                <a:solidFill>
                  <a:schemeClr val="accent2"/>
                </a:solidFill>
                <a:ea typeface="宋体" pitchFamily="2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__ __ __ __ __ __ __</a:t>
            </a:r>
            <a:r>
              <a:rPr lang="zh-CN" altLang="en-US" sz="4000" smtClean="0">
                <a:ea typeface="宋体" pitchFamily="2" charset="-122"/>
              </a:rPr>
              <a:t>，</a:t>
            </a:r>
            <a:r>
              <a:rPr lang="en-US" altLang="zh-CN" sz="4000" smtClean="0">
                <a:ea typeface="宋体" pitchFamily="2" charset="-122"/>
              </a:rPr>
              <a:t>ee i ee i oh!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556792"/>
            <a:ext cx="5544616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Q</a:t>
            </a:r>
            <a:r>
              <a:rPr lang="zh-CN" altLang="en-US" dirty="0" smtClean="0">
                <a:ea typeface="宋体" pitchFamily="2" charset="-122"/>
              </a:rPr>
              <a:t>：你哪儿不舒服？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不舒服。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痛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tòng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酸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suān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dirty="0" smtClean="0"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>
                <a:ea typeface="宋体" pitchFamily="2" charset="-122"/>
              </a:rPr>
              <a:t>A:   </a:t>
            </a:r>
            <a:r>
              <a:rPr lang="zh-CN" altLang="en-US" dirty="0" smtClean="0">
                <a:ea typeface="宋体" pitchFamily="2" charset="-122"/>
              </a:rPr>
              <a:t>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痒</a:t>
            </a:r>
            <a:r>
              <a:rPr lang="en-US" altLang="zh-CN" dirty="0" smtClean="0">
                <a:ea typeface="宋体" pitchFamily="2" charset="-122"/>
              </a:rPr>
              <a:t>(y</a:t>
            </a:r>
            <a:r>
              <a:rPr lang="vi-VN" altLang="zh-CN" dirty="0" smtClean="0">
                <a:ea typeface="宋体" pitchFamily="2" charset="-122"/>
              </a:rPr>
              <a:t>ă</a:t>
            </a:r>
            <a:r>
              <a:rPr lang="en-US" altLang="zh-CN" dirty="0" err="1" smtClean="0">
                <a:ea typeface="宋体" pitchFamily="2" charset="-122"/>
              </a:rPr>
              <a:t>ng</a:t>
            </a:r>
            <a:r>
              <a:rPr lang="en-US" altLang="zh-CN" dirty="0" smtClean="0">
                <a:ea typeface="宋体" pitchFamily="2" charset="-122"/>
              </a:rPr>
              <a:t>)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697144" cy="24482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Unit assessment: Going to the doctor.</a:t>
            </a:r>
            <a:b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Students will be randomly paired to perform a spontaneous skit in class. (speaking)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Q</a:t>
            </a:r>
            <a:r>
              <a:rPr lang="zh-CN" altLang="en-US" dirty="0" smtClean="0">
                <a:ea typeface="宋体" pitchFamily="2" charset="-122"/>
              </a:rPr>
              <a:t>：你</a:t>
            </a:r>
            <a:r>
              <a:rPr lang="zh-CN" altLang="en-US" dirty="0" smtClean="0">
                <a:solidFill>
                  <a:srgbClr val="FF0000"/>
                </a:solidFill>
                <a:ea typeface="宋体" pitchFamily="2" charset="-122"/>
              </a:rPr>
              <a:t>怎么了</a:t>
            </a:r>
            <a:r>
              <a:rPr lang="zh-CN" altLang="en-US" dirty="0" smtClean="0">
                <a:ea typeface="宋体" pitchFamily="2" charset="-122"/>
              </a:rPr>
              <a:t>？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不舒服。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痛。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zh-CN" altLang="en-US" dirty="0" smtClean="0">
                <a:ea typeface="宋体" pitchFamily="2" charset="-122"/>
              </a:rPr>
              <a:t>：我的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酸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suān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>
                <a:ea typeface="宋体" pitchFamily="2" charset="-122"/>
              </a:rPr>
              <a:t>A:   </a:t>
            </a:r>
            <a:r>
              <a:rPr lang="zh-CN" altLang="en-US" dirty="0" smtClean="0">
                <a:ea typeface="宋体" pitchFamily="2" charset="-122"/>
              </a:rPr>
              <a:t>我的</a:t>
            </a:r>
            <a:r>
              <a:rPr lang="en-US" altLang="zh-CN" dirty="0" smtClean="0">
                <a:ea typeface="宋体" pitchFamily="2" charset="-122"/>
              </a:rPr>
              <a:t>____</a:t>
            </a:r>
            <a:r>
              <a:rPr lang="zh-CN" altLang="en-US" dirty="0" smtClean="0">
                <a:ea typeface="宋体" pitchFamily="2" charset="-122"/>
              </a:rPr>
              <a:t>痒</a:t>
            </a:r>
            <a:r>
              <a:rPr lang="en-US" altLang="zh-CN" dirty="0" smtClean="0">
                <a:ea typeface="宋体" pitchFamily="2" charset="-122"/>
              </a:rPr>
              <a:t>(y</a:t>
            </a:r>
            <a:r>
              <a:rPr lang="vi-VN" altLang="zh-CN" dirty="0" smtClean="0">
                <a:ea typeface="宋体" pitchFamily="2" charset="-122"/>
              </a:rPr>
              <a:t>ă</a:t>
            </a:r>
            <a:r>
              <a:rPr lang="en-US" altLang="zh-CN" dirty="0" err="1" smtClean="0">
                <a:ea typeface="宋体" pitchFamily="2" charset="-122"/>
              </a:rPr>
              <a:t>ng</a:t>
            </a:r>
            <a:r>
              <a:rPr lang="en-US" altLang="zh-CN" dirty="0" smtClean="0">
                <a:ea typeface="宋体" pitchFamily="2" charset="-122"/>
              </a:rPr>
              <a:t>)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886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Writing exercise </a:t>
            </a:r>
            <a:endParaRPr lang="en-US" sz="2800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043608" y="836712"/>
            <a:ext cx="64567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Write a question and answer according to the pictures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latin typeface="Calibri" pitchFamily="34" charset="0"/>
                <a:ea typeface="宋体" pitchFamily="2" charset="-122"/>
                <a:cs typeface="Arial" pitchFamily="34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and hints.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Ex.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635896" y="1268760"/>
            <a:ext cx="1440160" cy="1682884"/>
          </a:xfrm>
          <a:prstGeom prst="rect">
            <a:avLst/>
          </a:prstGeom>
          <a:noFill/>
        </p:spPr>
      </p:pic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95536" y="3325634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what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Arial" pitchFamily="34" charset="0"/>
              </a:rPr>
              <a:t>’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s wrong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/headache</a:t>
            </a:r>
            <a:r>
              <a:rPr kumimoji="0" lang="en-US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 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where 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uncomfy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/headache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Q: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怎么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?		</a:t>
            </a:r>
            <a:r>
              <a:rPr kumimoji="0" lang="en-US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  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Q: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小明哪儿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不舒服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?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A: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他头痛。		</a:t>
            </a:r>
            <a:r>
              <a:rPr kumimoji="0" lang="zh-CN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  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A: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他头痛。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67544" y="76470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U4.1 Body </a:t>
            </a:r>
            <a:r>
              <a:rPr lang="en-US" sz="4000" dirty="0" smtClean="0">
                <a:solidFill>
                  <a:schemeClr val="tx2"/>
                </a:solidFill>
              </a:rPr>
              <a:t>Parts</a:t>
            </a:r>
          </a:p>
          <a:p>
            <a:pPr algn="ctr"/>
            <a:r>
              <a:rPr lang="zh-CN" altLang="en-US" sz="4000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身体部位</a:t>
            </a:r>
            <a:endParaRPr lang="en-US" sz="4000" dirty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身体</a:t>
            </a:r>
            <a:r>
              <a:rPr lang="zh-TW" altLang="en-US" dirty="0" smtClean="0">
                <a:ea typeface="宋体" pitchFamily="2" charset="-122"/>
              </a:rPr>
              <a:t> </a:t>
            </a:r>
            <a:r>
              <a:rPr lang="en-US" altLang="zh-TW" dirty="0" smtClean="0">
                <a:ea typeface="宋体" pitchFamily="2" charset="-122"/>
              </a:rPr>
              <a:t>(body)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这是她的身体。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             shēn tĭ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2071688"/>
            <a:ext cx="16002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这是她的头。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             tóu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 b="64392"/>
          <a:stretch>
            <a:fillRect/>
          </a:stretch>
        </p:blipFill>
        <p:spPr bwMode="auto">
          <a:xfrm>
            <a:off x="4716463" y="2565400"/>
            <a:ext cx="29337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这是她的眼睛。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             yăn jīng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 l="46645" r="28842" b="75356"/>
          <a:stretch>
            <a:fillRect/>
          </a:stretch>
        </p:blipFill>
        <p:spPr bwMode="auto">
          <a:xfrm>
            <a:off x="5286375" y="1785938"/>
            <a:ext cx="11588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 careful!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000" smtClean="0">
                <a:ea typeface="宋体" pitchFamily="2" charset="-122"/>
              </a:rPr>
              <a:t>眼睛	</a:t>
            </a:r>
            <a:r>
              <a:rPr lang="en-US" altLang="zh-CN" sz="4000" smtClean="0">
                <a:ea typeface="宋体" pitchFamily="2" charset="-122"/>
              </a:rPr>
              <a:t>vs. 	</a:t>
            </a:r>
            <a:r>
              <a:rPr lang="zh-CN" altLang="en-US" sz="4000" smtClean="0">
                <a:ea typeface="宋体" pitchFamily="2" charset="-122"/>
              </a:rPr>
              <a:t>眼镜</a:t>
            </a:r>
          </a:p>
          <a:p>
            <a:pPr eaLnBrk="1" hangingPunct="1">
              <a:buFontTx/>
              <a:buNone/>
            </a:pPr>
            <a:r>
              <a:rPr lang="en-US" altLang="zh-CN" sz="4000" smtClean="0">
                <a:ea typeface="宋体" pitchFamily="2" charset="-122"/>
              </a:rPr>
              <a:t>			yăn jīng		 yăn jìng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 l="46645" r="28842" b="75356"/>
          <a:stretch>
            <a:fillRect/>
          </a:stretch>
        </p:blipFill>
        <p:spPr bwMode="auto">
          <a:xfrm>
            <a:off x="2771775" y="3284538"/>
            <a:ext cx="11588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644900"/>
            <a:ext cx="32480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000" dirty="0" smtClean="0">
                <a:ea typeface="宋体" pitchFamily="2" charset="-122"/>
              </a:rPr>
              <a:t>这是她的鼻子。</a:t>
            </a:r>
          </a:p>
          <a:p>
            <a:pPr eaLnBrk="1" hangingPunct="1">
              <a:buFontTx/>
              <a:buNone/>
            </a:pPr>
            <a:r>
              <a:rPr lang="en-US" altLang="zh-CN" sz="4000" dirty="0" smtClean="0">
                <a:ea typeface="宋体" pitchFamily="2" charset="-122"/>
              </a:rPr>
              <a:t>               </a:t>
            </a:r>
            <a:r>
              <a:rPr lang="zh-CN" altLang="en-US" sz="4000" dirty="0" smtClean="0">
                <a:ea typeface="宋体" pitchFamily="2" charset="-122"/>
              </a:rPr>
              <a:t>   </a:t>
            </a:r>
            <a:r>
              <a:rPr lang="en-US" altLang="zh-CN" sz="4000" dirty="0" err="1" smtClean="0">
                <a:ea typeface="宋体" pitchFamily="2" charset="-122"/>
              </a:rPr>
              <a:t>bí</a:t>
            </a:r>
            <a:endParaRPr lang="en-US" altLang="zh-CN" sz="4000" dirty="0" smtClean="0">
              <a:ea typeface="宋体" pitchFamily="2" charset="-122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 t="20174" r="16559" b="74809"/>
          <a:stretch>
            <a:fillRect/>
          </a:stretch>
        </p:blipFill>
        <p:spPr bwMode="auto">
          <a:xfrm>
            <a:off x="4572000" y="2492375"/>
            <a:ext cx="24479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5239</TotalTime>
  <Words>744</Words>
  <Application>Microsoft Macintosh PowerPoint</Application>
  <PresentationFormat>On-screen Show (4:3)</PresentationFormat>
  <Paragraphs>199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Unit assessment: Going to the doctor. Students will be randomly paired to perform a spontaneous skit in class. (speaking)  </vt:lpstr>
      <vt:lpstr>PowerPoint Presentation</vt:lpstr>
      <vt:lpstr>身体 (body)</vt:lpstr>
      <vt:lpstr>PowerPoint Presentation</vt:lpstr>
      <vt:lpstr>PowerPoint Presentation</vt:lpstr>
      <vt:lpstr>Be careful!</vt:lpstr>
      <vt:lpstr>PowerPoint Presentation</vt:lpstr>
      <vt:lpstr>PowerPoint Presentation</vt:lpstr>
      <vt:lpstr>PowerPoint Presentation</vt:lpstr>
      <vt:lpstr>4 more new 生词!</vt:lpstr>
      <vt:lpstr>4 more new 生词!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Speaking Practice</vt:lpstr>
      <vt:lpstr>PowerPoint Presentation</vt:lpstr>
      <vt:lpstr>Say the words that flashes</vt:lpstr>
      <vt:lpstr>我们一起来唱歌！</vt:lpstr>
      <vt:lpstr>我们一起来唱歌！</vt:lpstr>
      <vt:lpstr>我们一起来唱歌！</vt:lpstr>
      <vt:lpstr>我们一起来唱歌！</vt:lpstr>
      <vt:lpstr>我们一起来唱歌！</vt:lpstr>
      <vt:lpstr>Speaking Practice</vt:lpstr>
      <vt:lpstr>Speaking Practice</vt:lpstr>
      <vt:lpstr>PowerPoint Presentation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U4 Going to the Doctor</dc:title>
  <dc:creator>architect</dc:creator>
  <cp:lastModifiedBy>Hayley Herford</cp:lastModifiedBy>
  <cp:revision>119</cp:revision>
  <dcterms:created xsi:type="dcterms:W3CDTF">2012-02-08T19:13:36Z</dcterms:created>
  <dcterms:modified xsi:type="dcterms:W3CDTF">2013-05-09T12:36:09Z</dcterms:modified>
</cp:coreProperties>
</file>