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3" r:id="rId2"/>
    <p:sldId id="499" r:id="rId3"/>
    <p:sldId id="501" r:id="rId4"/>
    <p:sldId id="502" r:id="rId5"/>
    <p:sldId id="465" r:id="rId6"/>
    <p:sldId id="500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503" r:id="rId19"/>
    <p:sldId id="5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1" autoAdjust="0"/>
    <p:restoredTop sz="94660"/>
  </p:normalViewPr>
  <p:slideViewPr>
    <p:cSldViewPr>
      <p:cViewPr varScale="1">
        <p:scale>
          <a:sx n="39" d="100"/>
          <a:sy n="39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07892-0219-40F7-A21D-9BD172D1A90F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1629-4A5D-459A-AB8D-3269DD58F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7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D534-4D53-4309-BCDC-5FFB6C74344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0F57-E940-49A6-B796-2F47B4F6F86C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1DC1-4137-4714-8C2E-18AF51DCFD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286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二零一三年三月十四日星期四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838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现在做</a:t>
            </a:r>
            <a:endParaRPr lang="en-US" sz="4000" b="1" dirty="0"/>
          </a:p>
        </p:txBody>
      </p:sp>
      <p:pic>
        <p:nvPicPr>
          <p:cNvPr id="9" name="Picture 2" descr="C:\Users\Owner\AppData\Local\Microsoft\Windows\Temporary Internet Files\Content.IE5\BUUDDNFI\MC9004134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1752600" cy="18586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1600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Practice writing  U2C.1 vocabularies</a:t>
            </a:r>
          </a:p>
          <a:p>
            <a:pPr algn="ctr"/>
            <a:r>
              <a:rPr lang="en-US" sz="3200" b="1" dirty="0" smtClean="0"/>
              <a:t>with your partner.</a:t>
            </a:r>
          </a:p>
          <a:p>
            <a:pPr algn="ctr"/>
            <a:r>
              <a:rPr lang="en-US" sz="3200" dirty="0" smtClean="0"/>
              <a:t>Quiz will start in </a:t>
            </a:r>
            <a:r>
              <a:rPr lang="zh-CN" altLang="en-US" sz="3200" b="1" dirty="0" smtClean="0">
                <a:latin typeface="DFKai-SB" pitchFamily="65" charset="-120"/>
                <a:ea typeface="DFKai-SB" pitchFamily="65" charset="-120"/>
              </a:rPr>
              <a:t>十分钟</a:t>
            </a:r>
            <a:endParaRPr lang="en-US" sz="32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352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altLang="zh-CN" sz="3200" b="1" dirty="0" smtClean="0"/>
              <a:t>1. characters, pinyin/tones, meaning</a:t>
            </a:r>
          </a:p>
          <a:p>
            <a:pPr marL="742950" indent="-742950"/>
            <a:r>
              <a:rPr lang="en-US" altLang="zh-CN" sz="3200" b="1" dirty="0" smtClean="0"/>
              <a:t>2. Answer questions in characters.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5105400" cy="382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这是什么东</a:t>
            </a:r>
            <a:r>
              <a:rPr lang="zh-CN" altLang="en-US" sz="4000" dirty="0" smtClean="0"/>
              <a:t>西？</a:t>
            </a:r>
            <a:endParaRPr lang="en-US" altLang="zh-CN" sz="4000" dirty="0" smtClean="0"/>
          </a:p>
          <a:p>
            <a:r>
              <a:rPr lang="zh-CN" altLang="en-US" sz="4000" dirty="0"/>
              <a:t>这是</a:t>
            </a:r>
            <a:r>
              <a:rPr lang="zh-CN" altLang="en-US" sz="4000" b="1" u="sng" dirty="0"/>
              <a:t>沙</a:t>
            </a:r>
            <a:r>
              <a:rPr lang="zh-CN" altLang="en-US" sz="4000" b="1" u="sng" dirty="0" smtClean="0"/>
              <a:t>发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shā</a:t>
            </a:r>
            <a:r>
              <a:rPr lang="en-US" sz="4000" dirty="0" smtClean="0"/>
              <a:t> </a:t>
            </a:r>
            <a:r>
              <a:rPr lang="en-US" sz="4000" dirty="0" err="1" smtClean="0"/>
              <a:t>fā</a:t>
            </a:r>
            <a:endParaRPr lang="en-US" sz="4000" dirty="0" smtClean="0"/>
          </a:p>
          <a:p>
            <a:r>
              <a:rPr lang="en-US" sz="4000" dirty="0" smtClean="0"/>
              <a:t>          </a:t>
            </a:r>
            <a:r>
              <a:rPr lang="en-US" altLang="zh-CN" sz="4000" dirty="0" smtClean="0"/>
              <a:t>sofa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810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4343400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295400"/>
            <a:ext cx="48243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这是什么</a:t>
            </a:r>
            <a:endParaRPr lang="en-US" altLang="zh-CN" sz="4000" dirty="0" smtClean="0"/>
          </a:p>
          <a:p>
            <a:r>
              <a:rPr lang="zh-CN" altLang="en-US" sz="4000" dirty="0" smtClean="0"/>
              <a:t>东西</a:t>
            </a:r>
            <a:r>
              <a:rPr lang="en-US" altLang="zh-CN" sz="4000" dirty="0" smtClean="0"/>
              <a:t>(</a:t>
            </a:r>
            <a:r>
              <a:rPr lang="en-US" altLang="zh-CN" sz="4000" dirty="0" err="1" smtClean="0"/>
              <a:t>dōng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xī</a:t>
            </a:r>
            <a:r>
              <a:rPr lang="en-US" altLang="zh-CN" sz="4000" dirty="0" smtClean="0"/>
              <a:t>)</a:t>
            </a:r>
            <a:r>
              <a:rPr lang="zh-CN" altLang="en-US" sz="4000" dirty="0" smtClean="0"/>
              <a:t>？</a:t>
            </a:r>
            <a:endParaRPr lang="en-US" altLang="zh-CN" sz="4000" dirty="0" smtClean="0"/>
          </a:p>
          <a:p>
            <a:r>
              <a:rPr lang="zh-CN" altLang="en-US" sz="4000" dirty="0"/>
              <a:t>这是</a:t>
            </a:r>
            <a:r>
              <a:rPr lang="zh-CN" altLang="en-US" sz="4000" b="1" u="sng" dirty="0"/>
              <a:t>饭</a:t>
            </a:r>
            <a:r>
              <a:rPr lang="zh-CN" altLang="en-US" sz="4000" b="1" u="sng" dirty="0" smtClean="0"/>
              <a:t>桌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  </a:t>
            </a:r>
            <a:r>
              <a:rPr lang="en-US" sz="4000" dirty="0" err="1" smtClean="0"/>
              <a:t>fàn</a:t>
            </a:r>
            <a:r>
              <a:rPr lang="en-US" sz="4000" dirty="0" smtClean="0"/>
              <a:t> </a:t>
            </a:r>
            <a:r>
              <a:rPr lang="en-US" sz="4000" dirty="0" err="1" smtClean="0"/>
              <a:t>zhuō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  table (for eating)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38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4678680" cy="4511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5540" y="6172200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Regiscareerservices.com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81477" y="996375"/>
            <a:ext cx="32047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这是什么？</a:t>
            </a:r>
            <a:endParaRPr lang="en-US" altLang="zh-CN" sz="4000" dirty="0" smtClean="0"/>
          </a:p>
          <a:p>
            <a:r>
              <a:rPr lang="zh-CN" altLang="en-US" sz="4000" dirty="0"/>
              <a:t>这</a:t>
            </a:r>
            <a:r>
              <a:rPr lang="zh-CN" altLang="en-US" sz="4000" dirty="0" smtClean="0"/>
              <a:t>是</a:t>
            </a:r>
            <a:r>
              <a:rPr lang="zh-CN" altLang="en-US" sz="4000" b="1" u="sng" dirty="0" smtClean="0"/>
              <a:t>书桌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shū</a:t>
            </a:r>
            <a:r>
              <a:rPr lang="en-US" sz="4000" dirty="0" smtClean="0"/>
              <a:t> </a:t>
            </a:r>
            <a:r>
              <a:rPr lang="en-US" sz="4000" dirty="0" err="1" smtClean="0"/>
              <a:t>zhuō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altLang="zh-CN" sz="4000" dirty="0" smtClean="0"/>
              <a:t>desk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009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66800"/>
            <a:ext cx="371475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807" y="1395680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这是什么地</a:t>
            </a:r>
            <a:r>
              <a:rPr lang="zh-CN" altLang="en-US" sz="4000" dirty="0" smtClean="0"/>
              <a:t>方？</a:t>
            </a:r>
            <a:endParaRPr lang="en-US" altLang="zh-CN" sz="4000" dirty="0" smtClean="0"/>
          </a:p>
          <a:p>
            <a:r>
              <a:rPr lang="zh-CN" altLang="en-US" sz="4000" dirty="0"/>
              <a:t>这是</a:t>
            </a:r>
            <a:r>
              <a:rPr lang="zh-CN" altLang="en-US" sz="4000" b="1" u="sng" dirty="0"/>
              <a:t>楼</a:t>
            </a:r>
            <a:r>
              <a:rPr lang="zh-CN" altLang="en-US" sz="4000" b="1" u="sng" dirty="0" smtClean="0"/>
              <a:t>梯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lóu</a:t>
            </a:r>
            <a:r>
              <a:rPr lang="en-US" sz="4000" dirty="0" smtClean="0"/>
              <a:t> </a:t>
            </a:r>
            <a:r>
              <a:rPr lang="en-US" sz="4000" dirty="0" err="1" smtClean="0"/>
              <a:t>tī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  </a:t>
            </a:r>
            <a:r>
              <a:rPr lang="en-US" altLang="zh-CN" sz="4000" dirty="0" smtClean="0"/>
              <a:t>stairs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118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sjevne\AppData\Local\Microsoft\Windows\Temporary Internet Files\Content.IE5\XQTFZ1R7\MC9003201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902458" cy="38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219200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这是什么东西？</a:t>
            </a:r>
            <a:endParaRPr lang="en-US" altLang="zh-CN" sz="4000" dirty="0" smtClean="0"/>
          </a:p>
          <a:p>
            <a:r>
              <a:rPr lang="zh-CN" altLang="en-US" sz="4000" dirty="0"/>
              <a:t>这是</a:t>
            </a:r>
            <a:r>
              <a:rPr lang="zh-CN" altLang="en-US" sz="4000" b="1" u="sng" dirty="0"/>
              <a:t>冰</a:t>
            </a:r>
            <a:r>
              <a:rPr lang="zh-CN" altLang="en-US" sz="4000" b="1" u="sng" dirty="0" smtClean="0"/>
              <a:t>箱</a:t>
            </a:r>
            <a:r>
              <a:rPr lang="zh-CN" altLang="en-US" sz="4000" dirty="0" smtClean="0"/>
              <a:t>？</a:t>
            </a:r>
            <a:endParaRPr lang="en-US" altLang="zh-CN" sz="4000" dirty="0" smtClean="0"/>
          </a:p>
          <a:p>
            <a:r>
              <a:rPr lang="en-US" sz="4000" dirty="0" smtClean="0"/>
              <a:t>          </a:t>
            </a:r>
            <a:r>
              <a:rPr lang="en-US" sz="4000" dirty="0" err="1" smtClean="0"/>
              <a:t>bīng</a:t>
            </a:r>
            <a:r>
              <a:rPr lang="en-US" sz="4000" dirty="0" smtClean="0"/>
              <a:t> </a:t>
            </a:r>
            <a:r>
              <a:rPr lang="en-US" sz="4000" dirty="0" err="1" smtClean="0"/>
              <a:t>xiāng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altLang="zh-CN" sz="4000" dirty="0" smtClean="0"/>
              <a:t>refrigerator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183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jevne\AppData\Local\Microsoft\Windows\Temporary Internet Files\Content.IE5\XQTFZ1R7\MC9000302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203905" cy="25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066800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这是什么东西？</a:t>
            </a:r>
            <a:endParaRPr lang="en-US" altLang="zh-CN" sz="4000" dirty="0" smtClean="0"/>
          </a:p>
          <a:p>
            <a:r>
              <a:rPr lang="zh-CN" altLang="en-US" sz="4000" dirty="0"/>
              <a:t>这是</a:t>
            </a:r>
            <a:r>
              <a:rPr lang="zh-CN" altLang="en-US" sz="4000" b="1" u="sng" dirty="0" smtClean="0"/>
              <a:t>床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</a:t>
            </a:r>
            <a:r>
              <a:rPr lang="en-US" sz="4000" dirty="0" err="1" smtClean="0"/>
              <a:t>chuáng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</a:t>
            </a:r>
            <a:r>
              <a:rPr lang="en-US" altLang="zh-CN" sz="4000" dirty="0" smtClean="0"/>
              <a:t>bed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799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1"/>
            <a:ext cx="5562600" cy="6392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6477000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prstClr val="black"/>
                </a:solidFill>
              </a:rPr>
              <a:t>www.house2harvest.org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365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</a:rPr>
              <a:t>说话练习</a:t>
            </a:r>
            <a:endParaRPr lang="en-US" altLang="zh-CN" sz="4000" b="1" dirty="0" smtClean="0">
              <a:solidFill>
                <a:srgbClr val="002060"/>
              </a:solidFill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</a:rPr>
              <a:t>跟</a:t>
            </a:r>
            <a:r>
              <a:rPr lang="zh-CN" altLang="en-US" sz="3200" b="1" dirty="0">
                <a:solidFill>
                  <a:prstClr val="black"/>
                </a:solidFill>
              </a:rPr>
              <a:t>你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的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partner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回答下列问题。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pPr marL="742950" indent="-742950">
              <a:buFontTx/>
              <a:buAutoNum type="arabicPeriod"/>
            </a:pPr>
            <a:r>
              <a:rPr lang="zh-CN" altLang="en-US" sz="36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房子里面有哪些房间？</a:t>
            </a:r>
            <a:endParaRPr lang="en-US" altLang="zh-CN" sz="3600" b="1" dirty="0" smtClean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  <a:p>
            <a:pPr marL="742950" indent="-742950">
              <a:buFontTx/>
              <a:buAutoNum type="arabicPeriod"/>
            </a:pPr>
            <a:endParaRPr lang="en-US" altLang="zh-CN" sz="3600" b="1" dirty="0" smtClean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  <a:p>
            <a:pPr marL="742950" indent="-742950">
              <a:buFontTx/>
              <a:buAutoNum type="arabicPeriod"/>
            </a:pPr>
            <a:r>
              <a:rPr lang="zh-CN" altLang="en-US" sz="36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房</a:t>
            </a:r>
            <a:r>
              <a:rPr lang="zh-CN" altLang="en-US" sz="3600" b="1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间里面有哪些东</a:t>
            </a:r>
            <a:r>
              <a:rPr lang="zh-CN" altLang="en-US" sz="36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西？</a:t>
            </a:r>
            <a:endParaRPr lang="en-US" altLang="zh-CN" sz="3600" b="1" dirty="0" smtClean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3600" b="1" dirty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8394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+mj-lt"/>
                <a:ea typeface="DFKai-SB" pitchFamily="65" charset="-120"/>
              </a:rPr>
              <a:t>Use </a:t>
            </a:r>
            <a:r>
              <a:rPr lang="zh-CN" altLang="en-US" sz="3600" b="1" dirty="0" smtClean="0">
                <a:latin typeface="+mj-lt"/>
                <a:ea typeface="DFKai-SB" pitchFamily="65" charset="-120"/>
              </a:rPr>
              <a:t>有些 </a:t>
            </a:r>
            <a:r>
              <a:rPr lang="en-US" altLang="zh-CN" sz="3600" b="1" dirty="0" smtClean="0">
                <a:latin typeface="+mj-lt"/>
                <a:ea typeface="DFKai-SB" pitchFamily="65" charset="-120"/>
              </a:rPr>
              <a:t>and </a:t>
            </a:r>
            <a:r>
              <a:rPr lang="zh-CN" altLang="en-US" sz="3600" b="1" dirty="0" smtClean="0">
                <a:latin typeface="+mj-lt"/>
                <a:ea typeface="DFKai-SB" pitchFamily="65" charset="-120"/>
              </a:rPr>
              <a:t>每一个 </a:t>
            </a:r>
            <a:r>
              <a:rPr lang="en-US" altLang="zh-CN" sz="3600" b="1" dirty="0" smtClean="0">
                <a:latin typeface="+mj-lt"/>
                <a:ea typeface="DFKai-SB" pitchFamily="65" charset="-120"/>
              </a:rPr>
              <a:t>to write 5 general </a:t>
            </a:r>
          </a:p>
          <a:p>
            <a:r>
              <a:rPr lang="en-US" altLang="zh-CN" sz="3600" b="1" dirty="0" smtClean="0">
                <a:latin typeface="+mj-lt"/>
                <a:ea typeface="DFKai-SB" pitchFamily="65" charset="-120"/>
              </a:rPr>
              <a:t>sentences about houses.</a:t>
            </a:r>
          </a:p>
          <a:p>
            <a:endParaRPr lang="en-US" altLang="zh-CN" sz="3600" b="1" dirty="0" smtClean="0">
              <a:latin typeface="+mj-lt"/>
              <a:ea typeface="DFKai-SB" pitchFamily="65" charset="-120"/>
            </a:endParaRPr>
          </a:p>
          <a:p>
            <a:r>
              <a:rPr lang="en-US" sz="3600" b="1" dirty="0" smtClean="0">
                <a:latin typeface="+mj-lt"/>
                <a:ea typeface="DFKai-SB" pitchFamily="65" charset="-120"/>
              </a:rPr>
              <a:t>Ex. </a:t>
            </a:r>
            <a:r>
              <a:rPr lang="zh-CN" altLang="en-US" sz="3600" b="1" dirty="0">
                <a:latin typeface="+mj-lt"/>
                <a:ea typeface="DFKai-SB" pitchFamily="65" charset="-120"/>
              </a:rPr>
              <a:t>有</a:t>
            </a:r>
            <a:r>
              <a:rPr lang="zh-CN" altLang="en-US" sz="3600" b="1" dirty="0" smtClean="0">
                <a:latin typeface="+mj-lt"/>
                <a:ea typeface="DFKai-SB" pitchFamily="65" charset="-120"/>
              </a:rPr>
              <a:t>些</a:t>
            </a:r>
            <a:r>
              <a:rPr lang="zh-CN" altLang="en-US" sz="3600" b="1" dirty="0">
                <a:latin typeface="+mj-lt"/>
                <a:ea typeface="DFKai-SB" pitchFamily="65" charset="-120"/>
              </a:rPr>
              <a:t>客厅有沙</a:t>
            </a:r>
            <a:r>
              <a:rPr lang="zh-CN" altLang="en-US" sz="3600" b="1" dirty="0" smtClean="0">
                <a:latin typeface="+mj-lt"/>
                <a:ea typeface="DFKai-SB" pitchFamily="65" charset="-120"/>
              </a:rPr>
              <a:t>发， 有些没有。</a:t>
            </a:r>
            <a:endParaRPr lang="en-US" altLang="zh-CN" sz="3600" b="1" dirty="0" smtClean="0">
              <a:latin typeface="+mj-lt"/>
              <a:ea typeface="DFKai-SB" pitchFamily="65" charset="-120"/>
            </a:endParaRPr>
          </a:p>
          <a:p>
            <a:r>
              <a:rPr lang="en-US" sz="3600" b="1" dirty="0" smtClean="0">
                <a:latin typeface="+mj-lt"/>
                <a:ea typeface="DFKai-SB" pitchFamily="65" charset="-120"/>
              </a:rPr>
              <a:t>       </a:t>
            </a:r>
            <a:r>
              <a:rPr lang="zh-CN" altLang="en-US" sz="3600" b="1" dirty="0" smtClean="0">
                <a:latin typeface="+mj-lt"/>
                <a:ea typeface="DFKai-SB" pitchFamily="65" charset="-120"/>
              </a:rPr>
              <a:t>每一个卧室都有床。</a:t>
            </a:r>
            <a:endParaRPr lang="en-US" sz="3600" b="1" dirty="0">
              <a:latin typeface="+mj-lt"/>
              <a:ea typeface="DFKai-SB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4114800" cy="278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2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8639" y="3048000"/>
            <a:ext cx="4288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Timed Speaking Assessment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Apollo\CPS\Images files\Speaking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57071"/>
            <a:ext cx="2514600" cy="17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4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8570"/>
              </p:ext>
            </p:extLst>
          </p:nvPr>
        </p:nvGraphicFramePr>
        <p:xfrm>
          <a:off x="228600" y="533400"/>
          <a:ext cx="8839200" cy="61886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863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use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Very weak   0 - 5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Weak   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Adequate   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Good   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Excellent   9  10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Many errors that obscure meaning, heavy use of English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Four or more errors, significant errors that obscure meaning, use of English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Basic, limited use of vocab/structures, 2-3 errors that do not obscure meaning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Clearly competent use of language, 1 error that does not obscure meaning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Sophisticated use of language with no errors in language use.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24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Pronunciation and tones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Very weak   0 - 5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Weak   6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Adequate   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Good   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Excellent   9  10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Very frequent pronunciation errors that obscure meaning and require significant listener effort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Four or more errors in pronunciation and tones that obscure meaning and require some listener effort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2-3 errors in pronunciation and tones, or lack of emphasis, that do not obscure meaning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Accurate pronunciation and tones with no more than 1 error that does not obscure meaning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Accurate use of pronunciation and tones with no errors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Delivery/fluency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Very weak   0 - 5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Weak   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Adequate   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Good   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Excellent   9  10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Very labored pace and intonation, with extended silences, constant hesitation, or significant repetition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Inconsistent pace and intonation, frequent hesitation and repetition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Consistent pace and intonation with some hesitation that does not obscure meaning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Generally smooth pace and intonation with minimal hesitation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Natural pace and intonation with no hesitation/repetition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76200"/>
            <a:ext cx="262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Rubric for peer evaluation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8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90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ea typeface="DFKai-SB" pitchFamily="65" charset="-120"/>
              </a:rPr>
              <a:t>U2C.1 </a:t>
            </a:r>
            <a:r>
              <a:rPr lang="zh-CN" altLang="en-US" sz="3600" dirty="0" smtClean="0">
                <a:latin typeface="+mj-lt"/>
                <a:ea typeface="DFKai-SB" pitchFamily="65" charset="-120"/>
              </a:rPr>
              <a:t>小考</a:t>
            </a:r>
            <a:endParaRPr lang="en-US" sz="3600" dirty="0">
              <a:latin typeface="+mj-lt"/>
              <a:ea typeface="DFKai-SB" pitchFamily="65" charset="-120"/>
            </a:endParaRPr>
          </a:p>
        </p:txBody>
      </p:sp>
      <p:pic>
        <p:nvPicPr>
          <p:cNvPr id="1026" name="Picture 2" descr="C:\Users\Owner\AppData\Local\Microsoft\Windows\Temporary Internet Files\Content.IE5\D2ACO8YE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17367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" descr="Description: C:\Apollo\CPS\Images files\bathro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" y="2028825"/>
            <a:ext cx="1542841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2" descr="Description: C:\Apollo\CPS\Images files\bedro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38" y="2019299"/>
            <a:ext cx="1367562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" descr="Description: C:\Apollo\CPS\Images files\study room 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07" y="2019300"/>
            <a:ext cx="1321593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4" descr="Description: C:\Apollo\CPS\Images files\living room 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47" y="1976437"/>
            <a:ext cx="1508053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7" descr="Description: C:\Apollo\CPS\Images files\dinning room cart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1319"/>
            <a:ext cx="1608427" cy="11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8" descr="Description: C:\Apollo\CPS\Images files\restroom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33875"/>
            <a:ext cx="1362848" cy="1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9" descr="Description: C:\Apollo\CPS\Images files\librar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64" y="4292745"/>
            <a:ext cx="1405636" cy="10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0" descr="Description: C:\Apollo\CPS\Images files\gy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73" y="4253779"/>
            <a:ext cx="1422327" cy="10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351472"/>
            <a:ext cx="90156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 Write the room name and its function under the pictures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Ex.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体育馆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---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打球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(Word bank: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图书馆、卧室、书房、洗手间、客厅、餐厅、体育馆、浴室、洗脸、聊天、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睡觉、学习、吃饭、洗澡、打篮球、看书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61071" y="3429000"/>
            <a:ext cx="88353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11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____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   _________                    ________  ________                             _________    ________                        __________   __________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59" y="6096000"/>
            <a:ext cx="788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  ______             ______  ______         _____  _______             ______  ______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3528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浴</a:t>
            </a:r>
            <a:r>
              <a:rPr lang="zh-CN" altLang="en-US" dirty="0" smtClean="0"/>
              <a:t>室      洗澡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3708" y="33528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卧室     睡觉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36446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书房     学习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31073" y="335280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客厅         聊天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0960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餐厅      吃饭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609600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洗手间    洗脸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69376" y="609600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图书馆    看书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09600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体育馆     打篮球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1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759798"/>
            <a:ext cx="9525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. Fill in the blanks with the measure word in the box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zh-CN" sz="20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Measure words: </a:t>
            </a:r>
            <a:r>
              <a:rPr lang="zh-CN" altLang="en-US" sz="20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个      口      把      张      枝      间      层      本</a:t>
            </a:r>
            <a:endParaRPr lang="en-US" altLang="zh-CN" sz="20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六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书	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2.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八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桌子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3.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五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人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两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窗户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5.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十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纸	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6.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六十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楼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四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房	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8.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三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铅笔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9. </a:t>
            </a:r>
            <a:r>
              <a:rPr lang="zh-CN" altLang="en-US" sz="20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二十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______ </a:t>
            </a:r>
            <a:r>
              <a:rPr lang="zh-CN" altLang="en-US" sz="20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椅子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20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III.            Rearrange the words/phrases to form a sentence.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2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房子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我家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三层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有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的。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————》__________________________________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2.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上面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卧室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客厅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我的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在。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————》__________________________________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3.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常常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里面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我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书房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在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/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看书。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——</a:t>
            </a:r>
            <a:r>
              <a:rPr lang="en-US" altLang="zh-CN" sz="2000" dirty="0" smtClean="0">
                <a:latin typeface="Calibri"/>
                <a:ea typeface="SimSun" pitchFamily="2" charset="-122"/>
                <a:cs typeface="Times New Roman" pitchFamily="18" charset="0"/>
              </a:rPr>
              <a:t>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___________________________________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。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4702" y="1916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916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992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口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602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个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602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02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层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212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间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200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3200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把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我家的房子有三层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50408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我</a:t>
            </a:r>
            <a:r>
              <a:rPr lang="zh-CN" altLang="en-US" dirty="0" smtClean="0"/>
              <a:t>的卧室在客厅上面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56504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我常常在书房里面看书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372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</a:rPr>
              <a:t>After learning the following new words, you will create your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</a:rPr>
              <a:t>own</a:t>
            </a:r>
            <a:r>
              <a:rPr lang="en-US" sz="2800" dirty="0" smtClean="0">
                <a:solidFill>
                  <a:srgbClr val="002060"/>
                </a:solidFill>
              </a:rPr>
              <a:t> sentences by using the following structures and share them with the class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有些 </a:t>
            </a: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xiē</a:t>
            </a: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 )…, </a:t>
            </a: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有些</a:t>
            </a: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…: 	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Some…, some…….</a:t>
            </a:r>
            <a:endParaRPr lang="en-US" altLang="zh-CN" sz="2800" dirty="0" smtClean="0">
              <a:solidFill>
                <a:prstClr val="black"/>
              </a:solidFill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      Ex.</a:t>
            </a:r>
            <a:r>
              <a:rPr lang="zh-CN" altLang="en-US" sz="2800" dirty="0">
                <a:solidFill>
                  <a:prstClr val="black"/>
                </a:solidFill>
                <a:latin typeface="+mj-lt"/>
                <a:ea typeface="DFKai-SB" pitchFamily="65" charset="-120"/>
              </a:rPr>
              <a:t>有些人在客厅聊天，有些人在餐厅吃饭</a:t>
            </a: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+mj-lt"/>
              <a:ea typeface="DFKai-SB" pitchFamily="65" charset="-120"/>
            </a:endParaRPr>
          </a:p>
          <a:p>
            <a:endParaRPr lang="en-US" sz="2800" dirty="0" smtClean="0">
              <a:solidFill>
                <a:prstClr val="black"/>
              </a:solidFill>
              <a:latin typeface="+mj-lt"/>
              <a:ea typeface="DFKai-SB" pitchFamily="65" charset="-12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 startAt="2"/>
            </a:pP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每</a:t>
            </a:r>
            <a:r>
              <a:rPr lang="zh-CN" altLang="en-US" sz="2800" dirty="0">
                <a:solidFill>
                  <a:prstClr val="black"/>
                </a:solidFill>
                <a:latin typeface="+mj-lt"/>
                <a:ea typeface="DFKai-SB" pitchFamily="65" charset="-120"/>
              </a:rPr>
              <a:t>一</a:t>
            </a: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个</a:t>
            </a: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 All…..</a:t>
            </a:r>
            <a:endParaRPr lang="en-US" altLang="zh-CN" sz="2800" dirty="0" smtClean="0">
              <a:solidFill>
                <a:prstClr val="black"/>
              </a:solidFill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       Ex.</a:t>
            </a:r>
            <a:r>
              <a:rPr lang="zh-CN" altLang="en-US" sz="2800" dirty="0">
                <a:solidFill>
                  <a:prstClr val="black"/>
                </a:solidFill>
                <a:latin typeface="+mj-lt"/>
                <a:ea typeface="DFKai-SB" pitchFamily="65" charset="-120"/>
              </a:rPr>
              <a:t>晚上的时候，</a:t>
            </a:r>
            <a:r>
              <a:rPr lang="zh-CN" altLang="en-US" sz="2800" b="1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每一个</a:t>
            </a:r>
            <a:r>
              <a:rPr lang="zh-CN" altLang="en-US" sz="2800" dirty="0">
                <a:solidFill>
                  <a:prstClr val="black"/>
                </a:solidFill>
                <a:latin typeface="+mj-lt"/>
                <a:ea typeface="DFKai-SB" pitchFamily="65" charset="-120"/>
              </a:rPr>
              <a:t>人</a:t>
            </a:r>
            <a:r>
              <a:rPr lang="zh-CN" altLang="en-US" sz="2800" b="1" dirty="0">
                <a:solidFill>
                  <a:prstClr val="black"/>
                </a:solidFill>
                <a:latin typeface="+mj-lt"/>
                <a:ea typeface="DFKai-SB" pitchFamily="65" charset="-120"/>
              </a:rPr>
              <a:t>都</a:t>
            </a:r>
            <a:r>
              <a:rPr lang="zh-CN" altLang="en-US" sz="2800" dirty="0">
                <a:solidFill>
                  <a:prstClr val="black"/>
                </a:solidFill>
                <a:latin typeface="+mj-lt"/>
                <a:ea typeface="DFKai-SB" pitchFamily="65" charset="-120"/>
              </a:rPr>
              <a:t>在卧室里面睡觉。</a:t>
            </a:r>
            <a:endParaRPr lang="en-US" altLang="zh-CN" sz="2800" dirty="0" smtClean="0">
              <a:solidFill>
                <a:prstClr val="black"/>
              </a:solidFill>
              <a:latin typeface="+mj-lt"/>
              <a:ea typeface="DFKai-SB" pitchFamily="65" charset="-120"/>
            </a:endParaRPr>
          </a:p>
          <a:p>
            <a:pPr marL="514350" indent="-514350">
              <a:buFontTx/>
              <a:buAutoNum type="arabicPeriod"/>
            </a:pPr>
            <a:endParaRPr lang="en-US" altLang="zh-CN" sz="2800" dirty="0">
              <a:solidFill>
                <a:prstClr val="black"/>
              </a:solidFill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3.   S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ubject + </a:t>
            </a: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在 </a:t>
            </a:r>
            <a:r>
              <a:rPr lang="en-US" altLang="zh-CN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+ Place + VO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      Ex. </a:t>
            </a:r>
            <a:r>
              <a:rPr lang="zh-CN" altLang="en-US" sz="2800" dirty="0" smtClean="0">
                <a:solidFill>
                  <a:prstClr val="black"/>
                </a:solidFill>
                <a:latin typeface="+mj-lt"/>
                <a:ea typeface="DFKai-SB" pitchFamily="65" charset="-120"/>
              </a:rPr>
              <a:t>我在教室上课。</a:t>
            </a:r>
            <a:endParaRPr lang="en-US" sz="2800" dirty="0">
              <a:solidFill>
                <a:prstClr val="black"/>
              </a:solidFill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17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286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二零一三年三月十五日星期五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838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现在做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Read the U2C.2 </a:t>
            </a:r>
            <a:r>
              <a:rPr lang="en-US" sz="3200" b="1" dirty="0" err="1" smtClean="0"/>
              <a:t>vocab</a:t>
            </a:r>
            <a:r>
              <a:rPr lang="en-US" sz="3200" b="1" dirty="0" smtClean="0"/>
              <a:t> list</a:t>
            </a:r>
          </a:p>
          <a:p>
            <a:pPr algn="ctr"/>
            <a:r>
              <a:rPr lang="en-US" sz="4000" dirty="0" smtClean="0">
                <a:latin typeface="+mj-lt"/>
                <a:ea typeface="DFKai-SB" pitchFamily="65" charset="-120"/>
              </a:rPr>
              <a:t>Challenge yourself: </a:t>
            </a:r>
          </a:p>
          <a:p>
            <a:pPr algn="ctr"/>
            <a:r>
              <a:rPr lang="en-US" sz="4000" dirty="0" smtClean="0">
                <a:latin typeface="+mj-lt"/>
                <a:ea typeface="DFKai-SB" pitchFamily="65" charset="-120"/>
              </a:rPr>
              <a:t>How many new </a:t>
            </a:r>
            <a:r>
              <a:rPr lang="en-US" sz="4000" dirty="0" err="1" smtClean="0">
                <a:latin typeface="+mj-lt"/>
                <a:ea typeface="DFKai-SB" pitchFamily="65" charset="-120"/>
              </a:rPr>
              <a:t>vocab</a:t>
            </a:r>
            <a:r>
              <a:rPr lang="en-US" sz="4000" dirty="0" smtClean="0">
                <a:latin typeface="+mj-lt"/>
                <a:ea typeface="DFKai-SB" pitchFamily="65" charset="-120"/>
              </a:rPr>
              <a:t> do you understand?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  <p:pic>
        <p:nvPicPr>
          <p:cNvPr id="2050" name="Picture 2" descr="C:\Users\Owner\AppData\Local\Microsoft\Windows\Temporary Internet Files\Content.IE5\DY3U9A9Q\MC900437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0"/>
            <a:ext cx="2286000" cy="217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2540000" cy="382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5791200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Yahoo.com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34802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这是什么？</a:t>
            </a:r>
            <a:endParaRPr lang="en-US" altLang="zh-CN" sz="4000" dirty="0" smtClean="0"/>
          </a:p>
          <a:p>
            <a:r>
              <a:rPr lang="zh-CN" altLang="en-US" sz="4000" dirty="0"/>
              <a:t>这</a:t>
            </a:r>
            <a:r>
              <a:rPr lang="zh-CN" altLang="en-US" sz="4000" dirty="0" smtClean="0"/>
              <a:t>是</a:t>
            </a:r>
            <a:r>
              <a:rPr lang="zh-CN" altLang="en-US" sz="4000" b="1" u="sng" dirty="0" smtClean="0"/>
              <a:t>前门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sz="4000" dirty="0" err="1" smtClean="0"/>
              <a:t>qián</a:t>
            </a:r>
            <a:r>
              <a:rPr lang="en-US" sz="4000" dirty="0" smtClean="0"/>
              <a:t> </a:t>
            </a:r>
            <a:r>
              <a:rPr lang="en-US" sz="4000" dirty="0" err="1" smtClean="0"/>
              <a:t>mén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</a:t>
            </a:r>
            <a:r>
              <a:rPr lang="en-US" altLang="zh-CN" sz="4000" dirty="0" smtClean="0"/>
              <a:t>front door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16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664744" cy="4668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6824" y="6172200"/>
            <a:ext cx="1502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www.brennanexteriors.com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71600"/>
            <a:ext cx="32928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这是什么？</a:t>
            </a:r>
            <a:endParaRPr lang="en-US" altLang="zh-CN" sz="4000" dirty="0" smtClean="0"/>
          </a:p>
          <a:p>
            <a:r>
              <a:rPr lang="zh-CN" altLang="en-US" sz="4000" dirty="0"/>
              <a:t>这是</a:t>
            </a:r>
            <a:r>
              <a:rPr lang="zh-CN" altLang="en-US" sz="4000" b="1" u="sng" dirty="0"/>
              <a:t>后</a:t>
            </a:r>
            <a:r>
              <a:rPr lang="zh-CN" altLang="en-US" sz="4000" b="1" u="sng" dirty="0" smtClean="0"/>
              <a:t>门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</a:t>
            </a:r>
            <a:r>
              <a:rPr lang="en-US" sz="4000" dirty="0" err="1" smtClean="0"/>
              <a:t>hòu</a:t>
            </a:r>
            <a:r>
              <a:rPr lang="en-US" sz="4000" dirty="0" smtClean="0"/>
              <a:t> </a:t>
            </a:r>
            <a:r>
              <a:rPr lang="en-US" sz="4000" dirty="0" err="1" smtClean="0"/>
              <a:t>mén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</a:t>
            </a:r>
            <a:r>
              <a:rPr lang="en-US" altLang="zh-CN" sz="4000" dirty="0" smtClean="0"/>
              <a:t>back door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730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jevne\AppData\Local\Microsoft\Windows\Temporary Internet Files\Content.IE5\9SRYCH0M\MC9000573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7" y="1447800"/>
            <a:ext cx="3009207" cy="28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838200"/>
            <a:ext cx="4800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这两个人是谁？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这两个人是</a:t>
            </a:r>
            <a:r>
              <a:rPr lang="zh-CN" altLang="en-US" sz="4000" b="1" u="sng" dirty="0" smtClean="0"/>
              <a:t>客人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            </a:t>
            </a:r>
            <a:r>
              <a:rPr lang="en-US" sz="4000" dirty="0" err="1" smtClean="0"/>
              <a:t>kè</a:t>
            </a:r>
            <a:r>
              <a:rPr lang="en-US" sz="4000" dirty="0" smtClean="0"/>
              <a:t> </a:t>
            </a:r>
            <a:r>
              <a:rPr lang="en-US" sz="4000" dirty="0" err="1" smtClean="0"/>
              <a:t>rén</a:t>
            </a:r>
            <a:endParaRPr lang="en-US" sz="4000" dirty="0" smtClean="0"/>
          </a:p>
          <a:p>
            <a:r>
              <a:rPr lang="en-US" sz="4000" dirty="0"/>
              <a:t>	</a:t>
            </a:r>
            <a:r>
              <a:rPr lang="en-US" sz="4000" dirty="0" smtClean="0"/>
              <a:t>	      </a:t>
            </a:r>
            <a:r>
              <a:rPr lang="en-US" altLang="zh-CN" sz="4000" dirty="0" smtClean="0"/>
              <a:t>visitor(s)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525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44396</TotalTime>
  <Words>628</Words>
  <Application>Microsoft Macintosh PowerPoint</Application>
  <PresentationFormat>On-screen Show (4:3)</PresentationFormat>
  <Paragraphs>178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Wang</dc:creator>
  <cp:lastModifiedBy>Hayley Herford</cp:lastModifiedBy>
  <cp:revision>617</cp:revision>
  <dcterms:created xsi:type="dcterms:W3CDTF">2011-10-25T21:16:36Z</dcterms:created>
  <dcterms:modified xsi:type="dcterms:W3CDTF">2013-03-14T12:50:26Z</dcterms:modified>
</cp:coreProperties>
</file>